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63" r:id="rId3"/>
    <p:sldId id="260" r:id="rId4"/>
    <p:sldId id="262" r:id="rId5"/>
    <p:sldId id="267" r:id="rId6"/>
    <p:sldId id="257" r:id="rId7"/>
    <p:sldId id="264" r:id="rId8"/>
    <p:sldId id="265" r:id="rId9"/>
    <p:sldId id="266" r:id="rId10"/>
    <p:sldId id="269" r:id="rId11"/>
    <p:sldId id="270" r:id="rId12"/>
    <p:sldId id="271" r:id="rId13"/>
    <p:sldId id="273" r:id="rId14"/>
    <p:sldId id="274" r:id="rId15"/>
    <p:sldId id="275" r:id="rId16"/>
    <p:sldId id="276" r:id="rId17"/>
    <p:sldId id="268" r:id="rId18"/>
    <p:sldId id="277" r:id="rId19"/>
    <p:sldId id="27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78AD93D-F2CF-4E64-8E52-6120297B4927}">
          <p14:sldIdLst>
            <p14:sldId id="256"/>
            <p14:sldId id="263"/>
            <p14:sldId id="260"/>
            <p14:sldId id="262"/>
            <p14:sldId id="267"/>
            <p14:sldId id="257"/>
            <p14:sldId id="264"/>
            <p14:sldId id="265"/>
            <p14:sldId id="266"/>
            <p14:sldId id="269"/>
            <p14:sldId id="270"/>
            <p14:sldId id="271"/>
            <p14:sldId id="273"/>
            <p14:sldId id="274"/>
            <p14:sldId id="275"/>
            <p14:sldId id="276"/>
            <p14:sldId id="268"/>
            <p14:sldId id="277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1FAFF"/>
    <a:srgbClr val="FFFF00"/>
    <a:srgbClr val="97DBFB"/>
    <a:srgbClr val="89814E"/>
    <a:srgbClr val="51C3F9"/>
    <a:srgbClr val="44C1A3"/>
    <a:srgbClr val="0000FF"/>
    <a:srgbClr val="E1F7FF"/>
    <a:srgbClr val="B9E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1" d="100"/>
          <a:sy n="81" d="100"/>
        </p:scale>
        <p:origin x="91" y="91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3226" y="77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89F0B88-8EE4-0078-4AE1-0AD3374EFA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03C3AA-BF5B-7571-9D5E-667CAD04F73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EFABC-62CA-47C4-AF5D-72EEB8852A77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27D3BD-3FD4-B317-7826-568DA02D619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511EE1-352C-29EA-0487-A5D59CE91A9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4B8CF-3171-4514-B346-B8A16A4742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544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DDCE2-B3C9-C059-3922-AC0D489E62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0C258B-E565-8093-0ED8-CD781261CD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FB6F5-9765-8642-53FA-865095879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5E785-40C6-4F02-ACA3-9126A1A5050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C01CF-D6D2-31F7-8A14-9A0CD6E44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A61FC-796C-25AB-9969-44CCBDDAB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F6C-D116-4EED-AE80-CE4FE21AC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73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CDB5B-85CB-3C4D-0036-DF3FC967A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05DE5E-88D2-419F-0D9D-124E9C3D70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8E98F-E948-A4D3-E811-75C80BEF4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5E785-40C6-4F02-ACA3-9126A1A5050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27682-548A-2490-DAD6-494967A11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8680A-BE70-505F-4120-EE4F2C1A1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F6C-D116-4EED-AE80-CE4FE21AC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928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697CD-6B89-3D79-288C-A901813FFC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941687-C142-4BC8-866A-6ABE9F31C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D37B5-F030-070A-AE5A-943ADE85C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5E785-40C6-4F02-ACA3-9126A1A5050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A2583-9806-0762-1DB3-241A9F151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EF8DF8-B520-0D53-F57A-604E5CBE3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F6C-D116-4EED-AE80-CE4FE21AC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926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C0C91-25EC-DEAD-5CDB-F666351B8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0454C-89A5-715E-CDA1-CDCB6D03D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656A8-72F9-9A4D-AE64-F2E015A65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5E785-40C6-4F02-ACA3-9126A1A5050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A16AE-658A-D279-EBCE-6DDF831A2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06496-02DB-3B01-CBA4-5C6A9E31C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F6C-D116-4EED-AE80-CE4FE21AC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39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D8943-0774-81D9-141B-83CDBDF87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264289-CEF5-6692-CC55-D96D7322B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503B4-7B96-C0BE-AE63-4AE8B57A8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5E785-40C6-4F02-ACA3-9126A1A5050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3D2C1-BFC7-E3DA-C9BD-00D2B8B19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68DBD-5256-CDFA-9FC9-8E549F150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F6C-D116-4EED-AE80-CE4FE21AC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46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564FD-D5C8-E7AE-578F-76C06A277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32427-F3D1-493B-0F3F-9D855A64ED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3AC3D6-50C0-F301-CEE8-9380BD6E58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99934B-C9E8-83B9-FA97-0F38B423F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5E785-40C6-4F02-ACA3-9126A1A5050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A335E9-796E-CB1C-0A70-596D7D585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D4E98F-962A-ABE6-31E4-343F713CA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F6C-D116-4EED-AE80-CE4FE21AC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493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2CB66-8562-ED6B-D64A-26FD5F9B5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54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190290-C35D-A8CC-EB9D-1DC1D62C24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1513A4-4FD6-4D97-41CE-57FBE29D96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D3AA2D-B269-0A4D-224D-9E0F400FBE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E54AE2-CD7A-C778-8234-7791141D3B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DD713D-0A0F-3BE6-EB45-7452F1CE7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5E785-40C6-4F02-ACA3-9126A1A5050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781E1F-D251-1E91-517A-600069E7B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5612F4-002C-F527-DFE9-F6C51D789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F6C-D116-4EED-AE80-CE4FE21AC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592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BA165-7AEF-AACB-83EB-9EF40DDA0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A7C89F-B601-1DF6-1A4A-F702CBD9A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5E785-40C6-4F02-ACA3-9126A1A5050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AC2803-2EA1-D8A2-A3DE-D4F058A82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C3D8B9-6292-3AE3-F8AC-2740F7930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F6C-D116-4EED-AE80-CE4FE21AC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049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674B9D-663B-E316-A6F6-B732FBC9E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5E785-40C6-4F02-ACA3-9126A1A5050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476E89-B512-912A-629C-98CA14EE7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44BD03-933E-97AE-8D1D-A36B69E73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F6C-D116-4EED-AE80-CE4FE21AC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546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D4C19-ECB8-E784-12BF-1A76753E2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EC21D-D9ED-D480-4BE5-D1C10DAE7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A6B6B7-E8B8-3CE5-C8F0-29135DB3DE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07A59F-17AC-F47F-27B4-8E774BE2C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5E785-40C6-4F02-ACA3-9126A1A5050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0359D-BD2E-E32E-39D1-73193272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CF8B90-91AF-D043-36C1-796A88CDB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F6C-D116-4EED-AE80-CE4FE21AC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149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CEB14-8B27-2573-5327-1467FEADB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AF450-56FF-A8BE-2559-5607B1980D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2C7641-CE56-DDF9-0389-393F449234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B81578-AFD6-3C11-B1C5-F284AA207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5E785-40C6-4F02-ACA3-9126A1A5050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EDCE7-0DC6-7DE8-580C-EF0DB74BB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40A82D-043E-0088-3A80-B24EB348E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9F6C-D116-4EED-AE80-CE4FE21AC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13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5A499B-80BA-3D7B-664F-069BC7F35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EA0F4-3052-DE56-E5D0-FBB223761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8587C-5350-6D5D-2C58-E38FDA2B9E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D5E785-40C6-4F02-ACA3-9126A1A5050B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6CF12-A291-C513-4AC5-8567489673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8BFBD-362C-170E-72CD-550B61398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709F6C-D116-4EED-AE80-CE4FE21AC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077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52.png"/><Relationship Id="rId5" Type="http://schemas.openxmlformats.org/officeDocument/2006/relationships/image" Target="../media/image42.png"/><Relationship Id="rId10" Type="http://schemas.openxmlformats.org/officeDocument/2006/relationships/image" Target="../media/image51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13" Type="http://schemas.openxmlformats.org/officeDocument/2006/relationships/image" Target="../media/image71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12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11" Type="http://schemas.openxmlformats.org/officeDocument/2006/relationships/image" Target="../media/image69.png"/><Relationship Id="rId5" Type="http://schemas.openxmlformats.org/officeDocument/2006/relationships/image" Target="../media/image63.png"/><Relationship Id="rId15" Type="http://schemas.openxmlformats.org/officeDocument/2006/relationships/image" Target="../media/image73.png"/><Relationship Id="rId10" Type="http://schemas.openxmlformats.org/officeDocument/2006/relationships/image" Target="../media/image68.png"/><Relationship Id="rId4" Type="http://schemas.openxmlformats.org/officeDocument/2006/relationships/image" Target="../media/image62.png"/><Relationship Id="rId9" Type="http://schemas.openxmlformats.org/officeDocument/2006/relationships/image" Target="../media/image67.png"/><Relationship Id="rId14" Type="http://schemas.openxmlformats.org/officeDocument/2006/relationships/image" Target="../media/image7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7.png"/><Relationship Id="rId4" Type="http://schemas.openxmlformats.org/officeDocument/2006/relationships/image" Target="../media/image7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3" Type="http://schemas.openxmlformats.org/officeDocument/2006/relationships/image" Target="../media/image75.png"/><Relationship Id="rId7" Type="http://schemas.openxmlformats.org/officeDocument/2006/relationships/image" Target="../media/image81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11" Type="http://schemas.openxmlformats.org/officeDocument/2006/relationships/image" Target="../media/image85.png"/><Relationship Id="rId5" Type="http://schemas.openxmlformats.org/officeDocument/2006/relationships/image" Target="../media/image79.png"/><Relationship Id="rId10" Type="http://schemas.openxmlformats.org/officeDocument/2006/relationships/image" Target="../media/image84.png"/><Relationship Id="rId4" Type="http://schemas.openxmlformats.org/officeDocument/2006/relationships/image" Target="../media/image78.png"/><Relationship Id="rId9" Type="http://schemas.openxmlformats.org/officeDocument/2006/relationships/image" Target="../media/image8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13" Type="http://schemas.openxmlformats.org/officeDocument/2006/relationships/image" Target="../media/image97.png"/><Relationship Id="rId3" Type="http://schemas.openxmlformats.org/officeDocument/2006/relationships/image" Target="../media/image87.png"/><Relationship Id="rId7" Type="http://schemas.openxmlformats.org/officeDocument/2006/relationships/image" Target="../media/image91.png"/><Relationship Id="rId12" Type="http://schemas.openxmlformats.org/officeDocument/2006/relationships/image" Target="../media/image96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11" Type="http://schemas.openxmlformats.org/officeDocument/2006/relationships/image" Target="../media/image95.png"/><Relationship Id="rId5" Type="http://schemas.openxmlformats.org/officeDocument/2006/relationships/image" Target="../media/image89.png"/><Relationship Id="rId15" Type="http://schemas.openxmlformats.org/officeDocument/2006/relationships/image" Target="../media/image54.png"/><Relationship Id="rId10" Type="http://schemas.openxmlformats.org/officeDocument/2006/relationships/image" Target="../media/image94.png"/><Relationship Id="rId4" Type="http://schemas.openxmlformats.org/officeDocument/2006/relationships/image" Target="../media/image88.png"/><Relationship Id="rId9" Type="http://schemas.openxmlformats.org/officeDocument/2006/relationships/image" Target="../media/image93.png"/><Relationship Id="rId14" Type="http://schemas.openxmlformats.org/officeDocument/2006/relationships/image" Target="../media/image5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9.png"/><Relationship Id="rId2" Type="http://schemas.openxmlformats.org/officeDocument/2006/relationships/image" Target="../media/image9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0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2.png"/><Relationship Id="rId10" Type="http://schemas.openxmlformats.org/officeDocument/2006/relationships/image" Target="../media/image19.png"/><Relationship Id="rId4" Type="http://schemas.openxmlformats.org/officeDocument/2006/relationships/image" Target="../media/image14.png"/><Relationship Id="rId9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B73B9-75AE-BFD2-D37D-3AF04B1A7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6000" y="324000"/>
            <a:ext cx="10080000" cy="3330000"/>
          </a:xfrm>
        </p:spPr>
        <p:txBody>
          <a:bodyPr>
            <a:noAutofit/>
          </a:bodyPr>
          <a:lstStyle/>
          <a:p>
            <a:r>
              <a:rPr lang="en-US" b="1" dirty="0"/>
              <a:t>Approximating total variation distance between </a:t>
            </a:r>
            <a:br>
              <a:rPr lang="en-US" b="1" dirty="0"/>
            </a:br>
            <a:r>
              <a:rPr lang="en-US" b="1" dirty="0"/>
              <a:t>product distributions</a:t>
            </a:r>
            <a:endParaRPr lang="en-GB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E21C25-A430-409E-A371-ABDBA80597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6000" y="3789000"/>
            <a:ext cx="10080000" cy="2160000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GB" sz="2800" dirty="0"/>
              <a:t>Weiming Feng</a:t>
            </a:r>
            <a:r>
              <a:rPr lang="en-GB" sz="2800" baseline="30000" dirty="0"/>
              <a:t>1</a:t>
            </a:r>
            <a:r>
              <a:rPr lang="en-GB" sz="2800" dirty="0"/>
              <a:t>, Heng Guo</a:t>
            </a:r>
            <a:r>
              <a:rPr lang="en-GB" sz="2800" baseline="30000" dirty="0"/>
              <a:t>2</a:t>
            </a:r>
            <a:r>
              <a:rPr lang="en-GB" sz="2800" dirty="0"/>
              <a:t>, Mark Jerrum</a:t>
            </a:r>
            <a:r>
              <a:rPr lang="en-GB" sz="2800" baseline="30000" dirty="0"/>
              <a:t>3</a:t>
            </a:r>
            <a:r>
              <a:rPr lang="en-GB" sz="2800" dirty="0"/>
              <a:t>, Jiaheng Wang</a:t>
            </a:r>
            <a:r>
              <a:rPr lang="en-GB" sz="2800" baseline="30000" dirty="0"/>
              <a:t>4</a:t>
            </a:r>
            <a:endParaRPr lang="en-GB" sz="2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baseline="30000" dirty="0"/>
              <a:t>1</a:t>
            </a:r>
            <a:r>
              <a:rPr lang="en-GB" sz="2000" dirty="0"/>
              <a:t>Hong Kong University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baseline="30000" dirty="0"/>
              <a:t>2</a:t>
            </a:r>
            <a:r>
              <a:rPr lang="en-GB" sz="2000" dirty="0"/>
              <a:t>University of Edinburgh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baseline="30000" dirty="0"/>
              <a:t>3</a:t>
            </a:r>
            <a:r>
              <a:rPr lang="en-GB" sz="2000" dirty="0"/>
              <a:t>Queen Mary, University of London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baseline="30000" dirty="0"/>
              <a:t>4</a:t>
            </a:r>
            <a:r>
              <a:rPr lang="en-GB" sz="2000" dirty="0"/>
              <a:t>University of Helsinki</a:t>
            </a:r>
          </a:p>
        </p:txBody>
      </p:sp>
    </p:spTree>
    <p:extLst>
      <p:ext uri="{BB962C8B-B14F-4D97-AF65-F5344CB8AC3E}">
        <p14:creationId xmlns:p14="http://schemas.microsoft.com/office/powerpoint/2010/main" val="1034675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B97C3-A6A9-D000-236D-6E5C39D50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Coupling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B7D18C-8CD9-4D56-5A01-37B9AF343EE8}"/>
              </a:ext>
            </a:extLst>
          </p:cNvPr>
          <p:cNvSpPr txBox="1"/>
          <p:nvPr/>
        </p:nvSpPr>
        <p:spPr>
          <a:xfrm>
            <a:off x="3531000" y="729000"/>
            <a:ext cx="657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(joint distribution with correct marginals)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15628BB-C784-6FDD-24D0-03C2AFE45E3E}"/>
                  </a:ext>
                </a:extLst>
              </p:cNvPr>
              <p:cNvSpPr txBox="1"/>
              <p:nvPr/>
            </p:nvSpPr>
            <p:spPr>
              <a:xfrm>
                <a:off x="1191000" y="1764000"/>
                <a:ext cx="40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=0.5, 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15628BB-C784-6FDD-24D0-03C2AFE45E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000" y="1764000"/>
                <a:ext cx="4050000" cy="461665"/>
              </a:xfrm>
              <a:prstGeom prst="rect">
                <a:avLst/>
              </a:prstGeom>
              <a:blipFill>
                <a:blip r:embed="rId2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7790022-2FCC-7E37-8AEA-62BB8D033A37}"/>
                  </a:ext>
                </a:extLst>
              </p:cNvPr>
              <p:cNvSpPr txBox="1"/>
              <p:nvPr/>
            </p:nvSpPr>
            <p:spPr>
              <a:xfrm>
                <a:off x="1191000" y="2169000"/>
                <a:ext cx="40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=0.6, 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7790022-2FCC-7E37-8AEA-62BB8D033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000" y="2169000"/>
                <a:ext cx="4050000" cy="461665"/>
              </a:xfrm>
              <a:prstGeom prst="rect">
                <a:avLst/>
              </a:prstGeom>
              <a:blipFill>
                <a:blip r:embed="rId3"/>
                <a:stretch>
                  <a:fillRect b="-144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078E1B1-6279-718E-AB5E-CA18B7EC19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431752"/>
              </p:ext>
            </p:extLst>
          </p:nvPr>
        </p:nvGraphicFramePr>
        <p:xfrm>
          <a:off x="1776000" y="2799000"/>
          <a:ext cx="288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808835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96062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!!TextBox 7">
                <a:extLst>
                  <a:ext uri="{FF2B5EF4-FFF2-40B4-BE49-F238E27FC236}">
                    <a16:creationId xmlns:a16="http://schemas.microsoft.com/office/drawing/2014/main" id="{93284B37-5A59-1833-2E42-134081CB2189}"/>
                  </a:ext>
                </a:extLst>
              </p:cNvPr>
              <p:cNvSpPr txBox="1"/>
              <p:nvPr/>
            </p:nvSpPr>
            <p:spPr>
              <a:xfrm>
                <a:off x="2091000" y="2754000"/>
                <a:ext cx="4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!!TextBox 7">
                <a:extLst>
                  <a:ext uri="{FF2B5EF4-FFF2-40B4-BE49-F238E27FC236}">
                    <a16:creationId xmlns:a16="http://schemas.microsoft.com/office/drawing/2014/main" id="{93284B37-5A59-1833-2E42-134081CB21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1000" y="2754000"/>
                <a:ext cx="450000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!!TextBox 8">
                <a:extLst>
                  <a:ext uri="{FF2B5EF4-FFF2-40B4-BE49-F238E27FC236}">
                    <a16:creationId xmlns:a16="http://schemas.microsoft.com/office/drawing/2014/main" id="{F84956A4-ADEB-4282-2918-72E4677F171A}"/>
                  </a:ext>
                </a:extLst>
              </p:cNvPr>
              <p:cNvSpPr txBox="1"/>
              <p:nvPr/>
            </p:nvSpPr>
            <p:spPr>
              <a:xfrm>
                <a:off x="1776000" y="3069000"/>
                <a:ext cx="4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!!TextBox 8">
                <a:extLst>
                  <a:ext uri="{FF2B5EF4-FFF2-40B4-BE49-F238E27FC236}">
                    <a16:creationId xmlns:a16="http://schemas.microsoft.com/office/drawing/2014/main" id="{F84956A4-ADEB-4282-2918-72E4677F17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6000" y="3069000"/>
                <a:ext cx="450000" cy="461665"/>
              </a:xfrm>
              <a:prstGeom prst="rect">
                <a:avLst/>
              </a:prstGeom>
              <a:blipFill>
                <a:blip r:embed="rId5"/>
                <a:stretch>
                  <a:fillRect l="-4054" r="-1351" b="-1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AA9C73B-0F2A-C707-E9A7-B5D586F7F403}"/>
                  </a:ext>
                </a:extLst>
              </p:cNvPr>
              <p:cNvSpPr txBox="1"/>
              <p:nvPr/>
            </p:nvSpPr>
            <p:spPr>
              <a:xfrm>
                <a:off x="6951000" y="1674000"/>
                <a:ext cx="40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=0.5, 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AA9C73B-0F2A-C707-E9A7-B5D586F7F4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1000" y="1674000"/>
                <a:ext cx="4050000" cy="461665"/>
              </a:xfrm>
              <a:prstGeom prst="rect">
                <a:avLst/>
              </a:prstGeom>
              <a:blipFill>
                <a:blip r:embed="rId6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6B8C77C-9430-CC9A-D01F-8037C77DF58F}"/>
                  </a:ext>
                </a:extLst>
              </p:cNvPr>
              <p:cNvSpPr txBox="1"/>
              <p:nvPr/>
            </p:nvSpPr>
            <p:spPr>
              <a:xfrm>
                <a:off x="6951000" y="2079000"/>
                <a:ext cx="40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=0.7, 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=0.3</m:t>
                      </m:r>
                    </m:oMath>
                  </m:oMathPara>
                </a14:m>
                <a:endParaRPr lang="en-GB" sz="2400" b="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6B8C77C-9430-CC9A-D01F-8037C77DF5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1000" y="2079000"/>
                <a:ext cx="4050000" cy="461665"/>
              </a:xfrm>
              <a:prstGeom prst="rect">
                <a:avLst/>
              </a:prstGeom>
              <a:blipFill>
                <a:blip r:embed="rId7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2AC9958-B9C5-CD89-06F5-A656D9B725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772971"/>
              </p:ext>
            </p:extLst>
          </p:nvPr>
        </p:nvGraphicFramePr>
        <p:xfrm>
          <a:off x="7536000" y="2754000"/>
          <a:ext cx="288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808835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96062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8C18667A-81B4-BCAE-523A-1A8FDBA84461}"/>
              </a:ext>
            </a:extLst>
          </p:cNvPr>
          <p:cNvSpPr txBox="1"/>
          <p:nvPr/>
        </p:nvSpPr>
        <p:spPr>
          <a:xfrm>
            <a:off x="2496000" y="3609000"/>
            <a:ext cx="720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rPr>
              <a:t>0.5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236EC1D-3C6D-4070-2106-FA65BD87B924}"/>
              </a:ext>
            </a:extLst>
          </p:cNvPr>
          <p:cNvSpPr txBox="1"/>
          <p:nvPr/>
        </p:nvSpPr>
        <p:spPr>
          <a:xfrm>
            <a:off x="3216000" y="3609000"/>
            <a:ext cx="720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rPr>
              <a:t>0.</a:t>
            </a:r>
            <a:r>
              <a:rPr lang="en-GB" sz="2800" dirty="0">
                <a:solidFill>
                  <a:prstClr val="black"/>
                </a:solidFill>
                <a:latin typeface="Cambria" panose="02040503050406030204"/>
              </a:rPr>
              <a:t>1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F9D3D6D-1048-6037-2395-E32A600C4A47}"/>
              </a:ext>
            </a:extLst>
          </p:cNvPr>
          <p:cNvSpPr txBox="1"/>
          <p:nvPr/>
        </p:nvSpPr>
        <p:spPr>
          <a:xfrm>
            <a:off x="3216000" y="4329000"/>
            <a:ext cx="720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rPr>
              <a:t>0.4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9A5D452-949D-5BE4-3BB1-7738ACD152A1}"/>
              </a:ext>
            </a:extLst>
          </p:cNvPr>
          <p:cNvSpPr txBox="1"/>
          <p:nvPr/>
        </p:nvSpPr>
        <p:spPr>
          <a:xfrm>
            <a:off x="8256000" y="3564000"/>
            <a:ext cx="720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rPr>
              <a:t>0.5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6D6CDDF-FCF3-D03F-2598-DD5080811A0E}"/>
              </a:ext>
            </a:extLst>
          </p:cNvPr>
          <p:cNvSpPr txBox="1"/>
          <p:nvPr/>
        </p:nvSpPr>
        <p:spPr>
          <a:xfrm>
            <a:off x="8976000" y="3564000"/>
            <a:ext cx="720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rPr>
              <a:t>0.2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910DF96-1029-506A-4EC2-75E1E5C0CBF5}"/>
              </a:ext>
            </a:extLst>
          </p:cNvPr>
          <p:cNvSpPr txBox="1"/>
          <p:nvPr/>
        </p:nvSpPr>
        <p:spPr>
          <a:xfrm>
            <a:off x="8976000" y="4284000"/>
            <a:ext cx="720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rPr>
              <a:t>0.</a:t>
            </a:r>
            <a:r>
              <a:rPr lang="en-GB" sz="2800" dirty="0">
                <a:solidFill>
                  <a:prstClr val="black"/>
                </a:solidFill>
                <a:latin typeface="Cambria" panose="02040503050406030204"/>
              </a:rPr>
              <a:t>3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!!TextBox 2">
                <a:extLst>
                  <a:ext uri="{FF2B5EF4-FFF2-40B4-BE49-F238E27FC236}">
                    <a16:creationId xmlns:a16="http://schemas.microsoft.com/office/drawing/2014/main" id="{B91184DA-575A-5FC5-C07F-A6504BCF0BFE}"/>
                  </a:ext>
                </a:extLst>
              </p:cNvPr>
              <p:cNvSpPr txBox="1"/>
              <p:nvPr/>
            </p:nvSpPr>
            <p:spPr>
              <a:xfrm>
                <a:off x="7851000" y="2709000"/>
                <a:ext cx="4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!!TextBox 2">
                <a:extLst>
                  <a:ext uri="{FF2B5EF4-FFF2-40B4-BE49-F238E27FC236}">
                    <a16:creationId xmlns:a16="http://schemas.microsoft.com/office/drawing/2014/main" id="{B91184DA-575A-5FC5-C07F-A6504BCF0B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1000" y="2709000"/>
                <a:ext cx="450000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!!TextBox 14">
                <a:extLst>
                  <a:ext uri="{FF2B5EF4-FFF2-40B4-BE49-F238E27FC236}">
                    <a16:creationId xmlns:a16="http://schemas.microsoft.com/office/drawing/2014/main" id="{AA8506C3-0474-8C4A-ACE7-1AA6D73B2FFE}"/>
                  </a:ext>
                </a:extLst>
              </p:cNvPr>
              <p:cNvSpPr txBox="1"/>
              <p:nvPr/>
            </p:nvSpPr>
            <p:spPr>
              <a:xfrm>
                <a:off x="7536000" y="3024000"/>
                <a:ext cx="4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" name="!!TextBox 14">
                <a:extLst>
                  <a:ext uri="{FF2B5EF4-FFF2-40B4-BE49-F238E27FC236}">
                    <a16:creationId xmlns:a16="http://schemas.microsoft.com/office/drawing/2014/main" id="{AA8506C3-0474-8C4A-ACE7-1AA6D73B2F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6000" y="3024000"/>
                <a:ext cx="450000" cy="461665"/>
              </a:xfrm>
              <a:prstGeom prst="rect">
                <a:avLst/>
              </a:prstGeom>
              <a:blipFill>
                <a:blip r:embed="rId9"/>
                <a:stretch>
                  <a:fillRect l="-4054" r="-1351" b="-1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7390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8" grpId="0"/>
      <p:bldP spid="19" grpId="0"/>
      <p:bldP spid="20" grpId="0"/>
      <p:bldP spid="21" grpId="0"/>
      <p:bldP spid="22" grpId="0"/>
      <p:bldP spid="23" grpId="0"/>
      <p:bldP spid="3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77A623-C3BC-848E-6626-09EC1AA88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C3980-A910-6B53-F8E9-87EF79935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Coupling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4DEA9D-BA64-1426-EB9A-AB89662A6FA7}"/>
              </a:ext>
            </a:extLst>
          </p:cNvPr>
          <p:cNvSpPr txBox="1"/>
          <p:nvPr/>
        </p:nvSpPr>
        <p:spPr>
          <a:xfrm>
            <a:off x="3531000" y="729000"/>
            <a:ext cx="657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(joint distribution with correct marginals)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95266E4-EB4E-A4E2-62A6-CD790691E8D8}"/>
                  </a:ext>
                </a:extLst>
              </p:cNvPr>
              <p:cNvSpPr txBox="1"/>
              <p:nvPr/>
            </p:nvSpPr>
            <p:spPr>
              <a:xfrm>
                <a:off x="1191000" y="1764000"/>
                <a:ext cx="40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=0.5, 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95266E4-EB4E-A4E2-62A6-CD790691E8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000" y="1764000"/>
                <a:ext cx="4050000" cy="461665"/>
              </a:xfrm>
              <a:prstGeom prst="rect">
                <a:avLst/>
              </a:prstGeom>
              <a:blipFill>
                <a:blip r:embed="rId2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F79B699-7C29-0C9E-B1B6-7E109BC9D793}"/>
                  </a:ext>
                </a:extLst>
              </p:cNvPr>
              <p:cNvSpPr txBox="1"/>
              <p:nvPr/>
            </p:nvSpPr>
            <p:spPr>
              <a:xfrm>
                <a:off x="1191000" y="2709000"/>
                <a:ext cx="40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=0.6, 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F79B699-7C29-0C9E-B1B6-7E109BC9D7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000" y="2709000"/>
                <a:ext cx="4050000" cy="461665"/>
              </a:xfrm>
              <a:prstGeom prst="rect">
                <a:avLst/>
              </a:prstGeom>
              <a:blipFill>
                <a:blip r:embed="rId3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FE7BD94-FC31-A5D8-473A-E65865891B94}"/>
                  </a:ext>
                </a:extLst>
              </p:cNvPr>
              <p:cNvSpPr txBox="1"/>
              <p:nvPr/>
            </p:nvSpPr>
            <p:spPr>
              <a:xfrm>
                <a:off x="1191000" y="2169000"/>
                <a:ext cx="40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=0.5, 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FE7BD94-FC31-A5D8-473A-E65865891B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000" y="2169000"/>
                <a:ext cx="4050000" cy="461665"/>
              </a:xfrm>
              <a:prstGeom prst="rect">
                <a:avLst/>
              </a:prstGeom>
              <a:blipFill>
                <a:blip r:embed="rId4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21CF483-A669-5FB6-2D1E-D80BBF5BFA54}"/>
                  </a:ext>
                </a:extLst>
              </p:cNvPr>
              <p:cNvSpPr txBox="1"/>
              <p:nvPr/>
            </p:nvSpPr>
            <p:spPr>
              <a:xfrm>
                <a:off x="1191000" y="3114000"/>
                <a:ext cx="40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=0.7, 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=0.3</m:t>
                      </m:r>
                    </m:oMath>
                  </m:oMathPara>
                </a14:m>
                <a:endParaRPr lang="en-GB" sz="2400" b="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21CF483-A669-5FB6-2D1E-D80BBF5BFA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000" y="3114000"/>
                <a:ext cx="4050000" cy="461665"/>
              </a:xfrm>
              <a:prstGeom prst="rect">
                <a:avLst/>
              </a:prstGeom>
              <a:blipFill>
                <a:blip r:embed="rId5"/>
                <a:stretch>
                  <a:fillRect b="-144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122C320-2359-8AE6-0919-E9A1730D54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466450"/>
              </p:ext>
            </p:extLst>
          </p:nvPr>
        </p:nvGraphicFramePr>
        <p:xfrm>
          <a:off x="6456000" y="1629000"/>
          <a:ext cx="43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808835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90203545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665239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.42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96062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57187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64641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B059C30-FB8B-3A36-8153-4E571309BF54}"/>
                  </a:ext>
                </a:extLst>
              </p:cNvPr>
              <p:cNvSpPr txBox="1"/>
              <p:nvPr/>
            </p:nvSpPr>
            <p:spPr>
              <a:xfrm>
                <a:off x="6771000" y="1584000"/>
                <a:ext cx="4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B059C30-FB8B-3A36-8153-4E571309BF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1000" y="1584000"/>
                <a:ext cx="450000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9AF16D4-C812-EC61-74E8-87BE0F75EFA9}"/>
                  </a:ext>
                </a:extLst>
              </p:cNvPr>
              <p:cNvSpPr txBox="1"/>
              <p:nvPr/>
            </p:nvSpPr>
            <p:spPr>
              <a:xfrm>
                <a:off x="6456000" y="1899000"/>
                <a:ext cx="4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9AF16D4-C812-EC61-74E8-87BE0F75EF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000" y="1899000"/>
                <a:ext cx="450000" cy="461665"/>
              </a:xfrm>
              <a:prstGeom prst="rect">
                <a:avLst/>
              </a:prstGeom>
              <a:blipFill>
                <a:blip r:embed="rId7"/>
                <a:stretch>
                  <a:fillRect l="-4054" r="-1351" b="-1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47990C9-6BDE-A72A-964B-2D525D37F063}"/>
                  </a:ext>
                </a:extLst>
              </p:cNvPr>
              <p:cNvSpPr txBox="1"/>
              <p:nvPr/>
            </p:nvSpPr>
            <p:spPr>
              <a:xfrm>
                <a:off x="1191000" y="3654000"/>
                <a:ext cx="40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⊗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⊗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47990C9-6BDE-A72A-964B-2D525D37F0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000" y="3654000"/>
                <a:ext cx="4050000" cy="461665"/>
              </a:xfrm>
              <a:prstGeom prst="rect">
                <a:avLst/>
              </a:prstGeom>
              <a:blipFill>
                <a:blip r:embed="rId8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9811B6D-9694-8436-A196-4DF2C03207F6}"/>
                  </a:ext>
                </a:extLst>
              </p:cNvPr>
              <p:cNvSpPr txBox="1"/>
              <p:nvPr/>
            </p:nvSpPr>
            <p:spPr>
              <a:xfrm>
                <a:off x="1236000" y="4779000"/>
                <a:ext cx="3960000" cy="6207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d>
                                <m:d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</m:d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∼</m:t>
                              </m:r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latin typeface="Cambria Math" panose="02040503050406030204" pitchFamily="18" charset="0"/>
                                </a:rPr>
                                <m:t>Coupling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9811B6D-9694-8436-A196-4DF2C03207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000" y="4779000"/>
                <a:ext cx="3960000" cy="620747"/>
              </a:xfrm>
              <a:prstGeom prst="rect">
                <a:avLst/>
              </a:prstGeom>
              <a:blipFill>
                <a:blip r:embed="rId9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E0C80A77-D8AB-3B85-DDE7-0B4D93C76397}"/>
              </a:ext>
            </a:extLst>
          </p:cNvPr>
          <p:cNvSpPr txBox="1"/>
          <p:nvPr/>
        </p:nvSpPr>
        <p:spPr>
          <a:xfrm>
            <a:off x="1236000" y="4374000"/>
            <a:ext cx="396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</a:rPr>
              <a:t>Discrepancy of a coupling: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EA4AE76-E646-6AA4-0E72-BE960CCA4100}"/>
                  </a:ext>
                </a:extLst>
              </p:cNvPr>
              <p:cNvSpPr txBox="1"/>
              <p:nvPr/>
            </p:nvSpPr>
            <p:spPr>
              <a:xfrm>
                <a:off x="4386000" y="4779000"/>
                <a:ext cx="1485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=0.38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EA4AE76-E646-6AA4-0E72-BE960CCA41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6000" y="4779000"/>
                <a:ext cx="1485000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CCB61C6-CF09-0FE8-29E8-3AC58AFDBB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219324"/>
              </p:ext>
            </p:extLst>
          </p:nvPr>
        </p:nvGraphicFramePr>
        <p:xfrm>
          <a:off x="6456000" y="1629000"/>
          <a:ext cx="43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808835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90203545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665239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.42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96062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57187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64641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D1EA9ED-F207-1504-EFF3-26C34F9496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989818"/>
              </p:ext>
            </p:extLst>
          </p:nvPr>
        </p:nvGraphicFramePr>
        <p:xfrm>
          <a:off x="6456000" y="1629000"/>
          <a:ext cx="43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808835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90203545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665239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.42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96062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57187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646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9469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4B7F8-4186-D31B-4897-90CDD65FD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F16F4-1078-ABE4-1244-E9751FAF1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Coupling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E90B29-D1E4-2F84-A102-FE3F5DED0D0B}"/>
              </a:ext>
            </a:extLst>
          </p:cNvPr>
          <p:cNvSpPr txBox="1"/>
          <p:nvPr/>
        </p:nvSpPr>
        <p:spPr>
          <a:xfrm>
            <a:off x="3531000" y="729000"/>
            <a:ext cx="657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(joint distribution with correct marginals)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AF2D044-6142-0035-CB21-17C958F4B3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948986"/>
              </p:ext>
            </p:extLst>
          </p:nvPr>
        </p:nvGraphicFramePr>
        <p:xfrm>
          <a:off x="6456000" y="1629000"/>
          <a:ext cx="43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808835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90203545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665239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.42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96062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57187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64641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31DDA70-05F1-82D5-6C79-A1F4EF8CC2DE}"/>
                  </a:ext>
                </a:extLst>
              </p:cNvPr>
              <p:cNvSpPr txBox="1"/>
              <p:nvPr/>
            </p:nvSpPr>
            <p:spPr>
              <a:xfrm>
                <a:off x="6771000" y="1584000"/>
                <a:ext cx="4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31DDA70-05F1-82D5-6C79-A1F4EF8CC2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1000" y="1584000"/>
                <a:ext cx="450000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9CA244C-200C-9633-B233-0A0A9F364C28}"/>
                  </a:ext>
                </a:extLst>
              </p:cNvPr>
              <p:cNvSpPr txBox="1"/>
              <p:nvPr/>
            </p:nvSpPr>
            <p:spPr>
              <a:xfrm>
                <a:off x="6456000" y="1899000"/>
                <a:ext cx="4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9CA244C-200C-9633-B233-0A0A9F364C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000" y="1899000"/>
                <a:ext cx="450000" cy="461665"/>
              </a:xfrm>
              <a:prstGeom prst="rect">
                <a:avLst/>
              </a:prstGeom>
              <a:blipFill>
                <a:blip r:embed="rId3"/>
                <a:stretch>
                  <a:fillRect l="-4054" r="-1351" b="-1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AD6C122-92A8-1BE6-F977-D720AC4FD25B}"/>
                  </a:ext>
                </a:extLst>
              </p:cNvPr>
              <p:cNvSpPr txBox="1"/>
              <p:nvPr/>
            </p:nvSpPr>
            <p:spPr>
              <a:xfrm>
                <a:off x="1236000" y="2034000"/>
                <a:ext cx="3960000" cy="6207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d>
                                <m:d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</m:d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∼</m:t>
                              </m:r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latin typeface="Cambria Math" panose="02040503050406030204" pitchFamily="18" charset="0"/>
                                </a:rPr>
                                <m:t>Coupling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AD6C122-92A8-1BE6-F977-D720AC4FD2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000" y="2034000"/>
                <a:ext cx="3960000" cy="620747"/>
              </a:xfrm>
              <a:prstGeom prst="rect">
                <a:avLst/>
              </a:prstGeom>
              <a:blipFill>
                <a:blip r:embed="rId4"/>
                <a:stretch>
                  <a:fillRect b="-9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510E7B07-B3C0-3E82-AB82-F4F4734C1654}"/>
              </a:ext>
            </a:extLst>
          </p:cNvPr>
          <p:cNvSpPr txBox="1"/>
          <p:nvPr/>
        </p:nvSpPr>
        <p:spPr>
          <a:xfrm>
            <a:off x="1236000" y="1629000"/>
            <a:ext cx="396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</a:rPr>
              <a:t>Discrepancy of a coupling: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DCBA0B-1935-BB89-4921-C04CB87AAC7F}"/>
              </a:ext>
            </a:extLst>
          </p:cNvPr>
          <p:cNvSpPr txBox="1"/>
          <p:nvPr/>
        </p:nvSpPr>
        <p:spPr>
          <a:xfrm>
            <a:off x="1191000" y="2709000"/>
            <a:ext cx="405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How far can we go?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F92F1F0-91C9-AD14-4C05-ACF98B0CA4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322610"/>
              </p:ext>
            </p:extLst>
          </p:nvPr>
        </p:nvGraphicFramePr>
        <p:xfrm>
          <a:off x="6456000" y="1629000"/>
          <a:ext cx="43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808835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90203545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665239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.42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96062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57187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64641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77EBB71-3BC1-130D-9AA8-0243EF3F2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78234"/>
              </p:ext>
            </p:extLst>
          </p:nvPr>
        </p:nvGraphicFramePr>
        <p:xfrm>
          <a:off x="6456000" y="1629000"/>
          <a:ext cx="43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808835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90203545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665239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.42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96062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57187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64641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0F528E-AACC-6FC0-A8D4-F3BFB9A9DEB6}"/>
                  </a:ext>
                </a:extLst>
              </p:cNvPr>
              <p:cNvSpPr txBox="1"/>
              <p:nvPr/>
            </p:nvSpPr>
            <p:spPr>
              <a:xfrm>
                <a:off x="4341000" y="2034000"/>
                <a:ext cx="1485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=0.20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0F528E-AACC-6FC0-A8D4-F3BFB9A9DE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1000" y="2034000"/>
                <a:ext cx="1485000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ED41F0DA-9626-5B7D-D2C2-F637151CB58E}"/>
                  </a:ext>
                </a:extLst>
              </p:cNvPr>
              <p:cNvSpPr/>
              <p:nvPr/>
            </p:nvSpPr>
            <p:spPr>
              <a:xfrm>
                <a:off x="1191000" y="3519000"/>
                <a:ext cx="5040000" cy="243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144000" rtlCol="0" anchor="ctr"/>
              <a:lstStyle/>
              <a:p>
                <a:pPr lvl="0">
                  <a:lnSpc>
                    <a:spcPct val="90000"/>
                  </a:lnSpc>
                  <a:spcBef>
                    <a:spcPts val="1000"/>
                  </a:spcBef>
                  <a:spcAft>
                    <a:spcPts val="1200"/>
                  </a:spcAft>
                </a:pPr>
                <a:r>
                  <a:rPr lang="en-GB" sz="2400" dirty="0">
                    <a:solidFill>
                      <a:prstClr val="black"/>
                    </a:solidFill>
                  </a:rPr>
                  <a:t>For any coupling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𝒞</m:t>
                    </m:r>
                  </m:oMath>
                </a14:m>
                <a:r>
                  <a:rPr lang="en-GB" sz="2400" dirty="0">
                    <a:solidFill>
                      <a:prstClr val="black"/>
                    </a:solidFill>
                  </a:rPr>
                  <a:t> between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GB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GB" sz="2400" dirty="0">
                    <a:solidFill>
                      <a:prstClr val="black"/>
                    </a:solidFill>
                  </a:rPr>
                  <a:t>, </a:t>
                </a:r>
              </a:p>
              <a:p>
                <a:pPr lvl="0">
                  <a:lnSpc>
                    <a:spcPct val="90000"/>
                  </a:lnSpc>
                  <a:spcBef>
                    <a:spcPts val="1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d>
                                <m:dPr>
                                  <m:ctrlPr>
                                    <a:rPr lang="en-GB" sz="24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GB" sz="24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GB" sz="24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</m:d>
                              <m: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∼</m:t>
                              </m:r>
                              <m: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𝒞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d>
                        </m:e>
                      </m:func>
                      <m:r>
                        <a:rPr lang="en-GB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sSub>
                        <m:sSubPr>
                          <m:ctrlPr>
                            <a:rPr lang="en-GB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2400" b="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TV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GB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n-GB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n-GB" sz="2400" dirty="0">
                  <a:solidFill>
                    <a:prstClr val="black"/>
                  </a:solidFill>
                </a:endParaRPr>
              </a:p>
              <a:p>
                <a:pPr lvl="0">
                  <a:lnSpc>
                    <a:spcPct val="90000"/>
                  </a:lnSpc>
                  <a:spcBef>
                    <a:spcPts val="1000"/>
                  </a:spcBef>
                </a:pPr>
                <a:r>
                  <a:rPr lang="en-GB" sz="2400" dirty="0">
                    <a:solidFill>
                      <a:prstClr val="black"/>
                    </a:solidFill>
                  </a:rPr>
                  <a:t>and there exists an </a:t>
                </a:r>
                <a:r>
                  <a:rPr lang="en-GB" sz="2400" dirty="0">
                    <a:solidFill>
                      <a:srgbClr val="FF0000"/>
                    </a:solidFill>
                  </a:rPr>
                  <a:t>optimal coupling </a:t>
                </a:r>
                <a:r>
                  <a:rPr lang="en-GB" sz="2400" dirty="0">
                    <a:solidFill>
                      <a:prstClr val="black"/>
                    </a:solidFill>
                  </a:rPr>
                  <a:t>for which equality is taken. </a:t>
                </a:r>
                <a:endParaRPr lang="en-GB" sz="2400" i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ED41F0DA-9626-5B7D-D2C2-F637151CB5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000" y="3519000"/>
                <a:ext cx="5040000" cy="2430000"/>
              </a:xfrm>
              <a:prstGeom prst="rect">
                <a:avLst/>
              </a:prstGeom>
              <a:blipFill>
                <a:blip r:embed="rId6"/>
                <a:stretch>
                  <a:fillRect l="-1687"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DC5629F4-3799-7FA0-9BE5-CFF058328327}"/>
              </a:ext>
            </a:extLst>
          </p:cNvPr>
          <p:cNvSpPr/>
          <p:nvPr/>
        </p:nvSpPr>
        <p:spPr>
          <a:xfrm>
            <a:off x="1056000" y="3249000"/>
            <a:ext cx="3285000" cy="54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/>
              <a:t>Coupling Lemma</a:t>
            </a:r>
            <a:endParaRPr lang="en-GB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4128FFF-6E76-63E0-A0D6-268386D918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997117"/>
              </p:ext>
            </p:extLst>
          </p:nvPr>
        </p:nvGraphicFramePr>
        <p:xfrm>
          <a:off x="6456000" y="1629000"/>
          <a:ext cx="43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808835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90203545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665239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.42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96062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57187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646417"/>
                  </a:ext>
                </a:extLst>
              </a:tr>
            </a:tbl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DF80CE-9B50-6F1D-D8CE-DE592EA23187}"/>
              </a:ext>
            </a:extLst>
          </p:cNvPr>
          <p:cNvCxnSpPr/>
          <p:nvPr/>
        </p:nvCxnSpPr>
        <p:spPr>
          <a:xfrm>
            <a:off x="7536000" y="2979000"/>
            <a:ext cx="0" cy="234000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48B7DD1-A81F-595A-6DA8-1AE75D2209BA}"/>
              </a:ext>
            </a:extLst>
          </p:cNvPr>
          <p:cNvCxnSpPr>
            <a:cxnSpLocks/>
          </p:cNvCxnSpPr>
          <p:nvPr/>
        </p:nvCxnSpPr>
        <p:spPr>
          <a:xfrm>
            <a:off x="8976000" y="4419000"/>
            <a:ext cx="0" cy="90000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CE3CE32-68E8-2B32-03DC-F73F8C8590C0}"/>
              </a:ext>
            </a:extLst>
          </p:cNvPr>
          <p:cNvCxnSpPr>
            <a:cxnSpLocks/>
          </p:cNvCxnSpPr>
          <p:nvPr/>
        </p:nvCxnSpPr>
        <p:spPr>
          <a:xfrm>
            <a:off x="8526000" y="3429000"/>
            <a:ext cx="16200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DC0CB78-B35B-96C6-9881-5408D1712AF7}"/>
              </a:ext>
            </a:extLst>
          </p:cNvPr>
          <p:cNvCxnSpPr>
            <a:cxnSpLocks/>
          </p:cNvCxnSpPr>
          <p:nvPr/>
        </p:nvCxnSpPr>
        <p:spPr>
          <a:xfrm>
            <a:off x="9966000" y="4869000"/>
            <a:ext cx="1800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70652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4C0D3-0E30-33CD-C13B-341CABA32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10A1E-4BE3-71E4-8CBB-8BEB4A4A2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Coupling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C2DB0D-1020-A684-2BB0-96FBB96444E1}"/>
              </a:ext>
            </a:extLst>
          </p:cNvPr>
          <p:cNvSpPr txBox="1"/>
          <p:nvPr/>
        </p:nvSpPr>
        <p:spPr>
          <a:xfrm>
            <a:off x="3531000" y="729000"/>
            <a:ext cx="657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(joint distribution with correct marginals)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BCDCA73-81D1-F1DC-F6AD-FC2C2D44780A}"/>
                  </a:ext>
                </a:extLst>
              </p:cNvPr>
              <p:cNvSpPr txBox="1"/>
              <p:nvPr/>
            </p:nvSpPr>
            <p:spPr>
              <a:xfrm>
                <a:off x="1191000" y="1764000"/>
                <a:ext cx="40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=0.5, 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95266E4-EB4E-A4E2-62A6-CD790691E8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000" y="1764000"/>
                <a:ext cx="4050000" cy="461665"/>
              </a:xfrm>
              <a:prstGeom prst="rect">
                <a:avLst/>
              </a:prstGeom>
              <a:blipFill>
                <a:blip r:embed="rId2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2F51108-35F2-8DD6-2CCC-8BBABF2E60F6}"/>
                  </a:ext>
                </a:extLst>
              </p:cNvPr>
              <p:cNvSpPr txBox="1"/>
              <p:nvPr/>
            </p:nvSpPr>
            <p:spPr>
              <a:xfrm>
                <a:off x="1191000" y="2709000"/>
                <a:ext cx="40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=0.6, 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F79B699-7C29-0C9E-B1B6-7E109BC9D7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000" y="2709000"/>
                <a:ext cx="4050000" cy="461665"/>
              </a:xfrm>
              <a:prstGeom prst="rect">
                <a:avLst/>
              </a:prstGeom>
              <a:blipFill>
                <a:blip r:embed="rId3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E8EB565-AF7B-7FB4-5B47-058B6B136361}"/>
                  </a:ext>
                </a:extLst>
              </p:cNvPr>
              <p:cNvSpPr txBox="1"/>
              <p:nvPr/>
            </p:nvSpPr>
            <p:spPr>
              <a:xfrm>
                <a:off x="1191000" y="2169000"/>
                <a:ext cx="40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=0.5, 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FE7BD94-FC31-A5D8-473A-E65865891B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000" y="2169000"/>
                <a:ext cx="4050000" cy="461665"/>
              </a:xfrm>
              <a:prstGeom prst="rect">
                <a:avLst/>
              </a:prstGeom>
              <a:blipFill>
                <a:blip r:embed="rId4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7413730-C6FF-5E68-CC9D-2F5D1B7D33FA}"/>
                  </a:ext>
                </a:extLst>
              </p:cNvPr>
              <p:cNvSpPr txBox="1"/>
              <p:nvPr/>
            </p:nvSpPr>
            <p:spPr>
              <a:xfrm>
                <a:off x="1191000" y="3114000"/>
                <a:ext cx="40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=0.7, 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=0.3</m:t>
                      </m:r>
                    </m:oMath>
                  </m:oMathPara>
                </a14:m>
                <a:endParaRPr lang="en-GB" sz="2400" b="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21CF483-A669-5FB6-2D1E-D80BBF5BFA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000" y="3114000"/>
                <a:ext cx="4050000" cy="461665"/>
              </a:xfrm>
              <a:prstGeom prst="rect">
                <a:avLst/>
              </a:prstGeom>
              <a:blipFill>
                <a:blip r:embed="rId5"/>
                <a:stretch>
                  <a:fillRect b="-144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63BDF51-D1C1-22E8-11D3-9536F9B49772}"/>
                  </a:ext>
                </a:extLst>
              </p:cNvPr>
              <p:cNvSpPr txBox="1"/>
              <p:nvPr/>
            </p:nvSpPr>
            <p:spPr>
              <a:xfrm>
                <a:off x="6771000" y="1584000"/>
                <a:ext cx="4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B059C30-FB8B-3A36-8153-4E571309BF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1000" y="1584000"/>
                <a:ext cx="450000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1B20C01-6819-6171-A087-CD40118736D3}"/>
                  </a:ext>
                </a:extLst>
              </p:cNvPr>
              <p:cNvSpPr txBox="1"/>
              <p:nvPr/>
            </p:nvSpPr>
            <p:spPr>
              <a:xfrm>
                <a:off x="6456000" y="1899000"/>
                <a:ext cx="4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9AF16D4-C812-EC61-74E8-87BE0F75EF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000" y="1899000"/>
                <a:ext cx="450000" cy="461665"/>
              </a:xfrm>
              <a:prstGeom prst="rect">
                <a:avLst/>
              </a:prstGeom>
              <a:blipFill>
                <a:blip r:embed="rId7"/>
                <a:stretch>
                  <a:fillRect l="-4054" r="-1351" b="-1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4D1D845-07EB-8A7A-6963-C00F58F1BB19}"/>
                  </a:ext>
                </a:extLst>
              </p:cNvPr>
              <p:cNvSpPr txBox="1"/>
              <p:nvPr/>
            </p:nvSpPr>
            <p:spPr>
              <a:xfrm>
                <a:off x="1191000" y="3654000"/>
                <a:ext cx="40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⊗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⊗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47990C9-6BDE-A72A-964B-2D525D37F0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000" y="3654000"/>
                <a:ext cx="4050000" cy="461665"/>
              </a:xfrm>
              <a:prstGeom prst="rect">
                <a:avLst/>
              </a:prstGeom>
              <a:blipFill>
                <a:blip r:embed="rId8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FE0C6D7-C8A0-3457-774F-F38688FD44B1}"/>
                  </a:ext>
                </a:extLst>
              </p:cNvPr>
              <p:cNvSpPr txBox="1"/>
              <p:nvPr/>
            </p:nvSpPr>
            <p:spPr>
              <a:xfrm>
                <a:off x="1236000" y="4779000"/>
                <a:ext cx="3960000" cy="6207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d>
                                <m:d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</m:d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∼</m:t>
                              </m:r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latin typeface="Cambria Math" panose="02040503050406030204" pitchFamily="18" charset="0"/>
                                </a:rPr>
                                <m:t>Coupling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9811B6D-9694-8436-A196-4DF2C03207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000" y="4779000"/>
                <a:ext cx="3960000" cy="620747"/>
              </a:xfrm>
              <a:prstGeom prst="rect">
                <a:avLst/>
              </a:prstGeom>
              <a:blipFill>
                <a:blip r:embed="rId9"/>
                <a:stretch>
                  <a:fillRect b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BEFD4E90-BB8C-525A-CFA9-EC728D5B4601}"/>
              </a:ext>
            </a:extLst>
          </p:cNvPr>
          <p:cNvSpPr txBox="1"/>
          <p:nvPr/>
        </p:nvSpPr>
        <p:spPr>
          <a:xfrm>
            <a:off x="1236000" y="4374000"/>
            <a:ext cx="396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Discrepancy of a coupling: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B98D9A9-21B7-223B-4C09-FAB553B1EC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369664"/>
              </p:ext>
            </p:extLst>
          </p:nvPr>
        </p:nvGraphicFramePr>
        <p:xfrm>
          <a:off x="6456000" y="1629000"/>
          <a:ext cx="43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808835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90203545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665239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.42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96062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57187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64641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ED329A1-E5EA-0641-730F-90B5E7EDC7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8011124"/>
              </p:ext>
            </p:extLst>
          </p:nvPr>
        </p:nvGraphicFramePr>
        <p:xfrm>
          <a:off x="6456000" y="1629000"/>
          <a:ext cx="43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665239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64641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B761F7E-BDF5-48A0-433F-9FDDF3D56F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566345"/>
              </p:ext>
            </p:extLst>
          </p:nvPr>
        </p:nvGraphicFramePr>
        <p:xfrm>
          <a:off x="6456000" y="1629000"/>
          <a:ext cx="43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808835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90203545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665239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?0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?1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?0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?1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?0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?1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96062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?0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0.7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?1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0.3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57187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646417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3185B23-7227-B97C-E298-F04733F1B5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347411"/>
              </p:ext>
            </p:extLst>
          </p:nvPr>
        </p:nvGraphicFramePr>
        <p:xfrm>
          <a:off x="6456000" y="1629000"/>
          <a:ext cx="43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665239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0.1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646417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0B67741A-1CF3-8BEE-4B04-3FEAD9FD54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977718"/>
              </p:ext>
            </p:extLst>
          </p:nvPr>
        </p:nvGraphicFramePr>
        <p:xfrm>
          <a:off x="6456000" y="1629000"/>
          <a:ext cx="43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808835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90203545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665239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.42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96062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57187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646417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7F42FA2F-C9DE-615B-9009-4D4F8D79D1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762308"/>
              </p:ext>
            </p:extLst>
          </p:nvPr>
        </p:nvGraphicFramePr>
        <p:xfrm>
          <a:off x="6456000" y="1629000"/>
          <a:ext cx="43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808835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90203545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665239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?0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?1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?0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?1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?0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0.2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?1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0.3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96062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?0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0.7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?1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0.3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57187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64641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F47C512-07A7-6E10-671B-11945FADAB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514399"/>
              </p:ext>
            </p:extLst>
          </p:nvPr>
        </p:nvGraphicFramePr>
        <p:xfrm>
          <a:off x="6456000" y="1629000"/>
          <a:ext cx="43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665239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0.1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0.4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646417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C6EDEB90-663F-1519-0F97-0AD59B78EF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828674"/>
              </p:ext>
            </p:extLst>
          </p:nvPr>
        </p:nvGraphicFramePr>
        <p:xfrm>
          <a:off x="6456000" y="1629000"/>
          <a:ext cx="43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808835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90203545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665239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 anchor="ctr">
                    <a:solidFill>
                      <a:srgbClr val="FFFF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0.2</a:t>
                      </a:r>
                    </a:p>
                  </a:txBody>
                  <a:tcPr anchor="ctr">
                    <a:solidFill>
                      <a:srgbClr val="FFFF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 anchor="ctr">
                    <a:solidFill>
                      <a:srgbClr val="FFFF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0.2</a:t>
                      </a:r>
                    </a:p>
                  </a:txBody>
                  <a:tcPr anchor="ctr">
                    <a:solidFill>
                      <a:srgbClr val="FFFF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0.3</a:t>
                      </a:r>
                    </a:p>
                  </a:txBody>
                  <a:tcPr anchor="ctr">
                    <a:solidFill>
                      <a:srgbClr val="FFFF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0.3</a:t>
                      </a:r>
                    </a:p>
                  </a:txBody>
                  <a:tcPr anchor="ctr">
                    <a:solidFill>
                      <a:srgbClr val="FFFF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96062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 anchor="ctr">
                    <a:solidFill>
                      <a:srgbClr val="FFFF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0.2</a:t>
                      </a:r>
                    </a:p>
                  </a:txBody>
                  <a:tcPr anchor="ctr">
                    <a:solidFill>
                      <a:srgbClr val="FFFF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 anchor="ctr">
                    <a:solidFill>
                      <a:srgbClr val="FFFF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0.2</a:t>
                      </a:r>
                    </a:p>
                  </a:txBody>
                  <a:tcPr anchor="ctr">
                    <a:solidFill>
                      <a:srgbClr val="FFFF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0.3</a:t>
                      </a:r>
                    </a:p>
                  </a:txBody>
                  <a:tcPr anchor="ctr">
                    <a:solidFill>
                      <a:srgbClr val="FFFF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0.3</a:t>
                      </a:r>
                    </a:p>
                  </a:txBody>
                  <a:tcPr anchor="ctr">
                    <a:solidFill>
                      <a:srgbClr val="FFFF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57187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646417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FD11E35-5EC5-D6F6-52A0-8DD07AFAB9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018564"/>
              </p:ext>
            </p:extLst>
          </p:nvPr>
        </p:nvGraphicFramePr>
        <p:xfrm>
          <a:off x="6456000" y="1629000"/>
          <a:ext cx="43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808835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90203545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665239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.25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.10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.05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.02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.42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.15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.03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96062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.20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.08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.12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57187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64641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DDE1755-8E42-1E89-FDBC-2523CA19D79A}"/>
                  </a:ext>
                </a:extLst>
              </p:cNvPr>
              <p:cNvSpPr txBox="1"/>
              <p:nvPr/>
            </p:nvSpPr>
            <p:spPr>
              <a:xfrm>
                <a:off x="4386000" y="4779000"/>
                <a:ext cx="1485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=0.28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DDE1755-8E42-1E89-FDBC-2523CA19D7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6000" y="4779000"/>
                <a:ext cx="1485000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97A5715-E931-DA29-AF1B-E2242FB1E3B9}"/>
                  </a:ext>
                </a:extLst>
              </p:cNvPr>
              <p:cNvSpPr txBox="1"/>
              <p:nvPr/>
            </p:nvSpPr>
            <p:spPr>
              <a:xfrm>
                <a:off x="1461000" y="5364000"/>
                <a:ext cx="4050000" cy="9885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=1−</m:t>
                      </m:r>
                      <m:nary>
                        <m:naryPr>
                          <m:chr m:val="∏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GB" sz="2400" b="0" i="0" smtClean="0">
                                      <a:latin typeface="Cambria Math" panose="02040503050406030204" pitchFamily="18" charset="0"/>
                                    </a:rPr>
                                    <m:t>TV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2400" b="0" i="1" smtClean="0"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GB" sz="24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GB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2400" b="0" i="1" smtClean="0">
                                          <a:latin typeface="Cambria Math" panose="02040503050406030204" pitchFamily="18" charset="0"/>
                                        </a:rPr>
                                        <m:t>𝑄</m:t>
                                      </m:r>
                                    </m:e>
                                    <m:sub>
                                      <m:r>
                                        <a:rPr lang="en-GB" sz="24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</m:nary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97A5715-E931-DA29-AF1B-E2242FB1E3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1000" y="5364000"/>
                <a:ext cx="4050000" cy="98854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itle 1">
            <a:extLst>
              <a:ext uri="{FF2B5EF4-FFF2-40B4-BE49-F238E27FC236}">
                <a16:creationId xmlns:a16="http://schemas.microsoft.com/office/drawing/2014/main" id="{DB383F96-6A92-A670-8BCD-200BFC560C48}"/>
              </a:ext>
            </a:extLst>
          </p:cNvPr>
          <p:cNvSpPr txBox="1">
            <a:spLocks/>
          </p:cNvSpPr>
          <p:nvPr/>
        </p:nvSpPr>
        <p:spPr>
          <a:xfrm>
            <a:off x="831000" y="3690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FF0000"/>
                </a:solidFill>
              </a:rPr>
              <a:t>Greedy </a:t>
            </a:r>
            <a:r>
              <a:rPr lang="en-GB" dirty="0"/>
              <a:t>coupling</a:t>
            </a:r>
          </a:p>
        </p:txBody>
      </p:sp>
    </p:spTree>
    <p:extLst>
      <p:ext uri="{BB962C8B-B14F-4D97-AF65-F5344CB8AC3E}">
        <p14:creationId xmlns:p14="http://schemas.microsoft.com/office/powerpoint/2010/main" val="216763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EEEEE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EEEEE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EEEEE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EEEEE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EEEEE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5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EEEEE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EEEEE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3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EEEEE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5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5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5" grpId="1"/>
      <p:bldP spid="5" grpId="2"/>
      <p:bldP spid="5" grpId="3"/>
      <p:bldP spid="6" grpId="0"/>
      <p:bldP spid="6" grpId="1"/>
      <p:bldP spid="6" grpId="2"/>
      <p:bldP spid="6" grpId="3"/>
      <p:bldP spid="10" grpId="0"/>
      <p:bldP spid="10" grpId="1"/>
      <p:bldP spid="10" grpId="2"/>
      <p:bldP spid="10" grpId="3"/>
      <p:bldP spid="11" grpId="0"/>
      <p:bldP spid="11" grpId="1"/>
      <p:bldP spid="11" grpId="2"/>
      <p:bldP spid="11" grpId="3"/>
      <p:bldP spid="25" grpId="0"/>
      <p:bldP spid="27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89D0123-03BC-EA1C-9FB9-14D5EE70D478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GB" dirty="0"/>
                  <a:t>Optimal coupling 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GB" dirty="0"/>
                  <a:t> greedy coupling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89D0123-03BC-EA1C-9FB9-14D5EE70D4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130" t="-461" r="-2145" b="-96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85B82AD5-04BF-EF49-5355-8502B5750B8D}"/>
              </a:ext>
            </a:extLst>
          </p:cNvPr>
          <p:cNvGrpSpPr/>
          <p:nvPr/>
        </p:nvGrpSpPr>
        <p:grpSpPr>
          <a:xfrm>
            <a:off x="838200" y="1799228"/>
            <a:ext cx="10515600" cy="1684636"/>
            <a:chOff x="838200" y="1799228"/>
            <a:chExt cx="10515600" cy="16846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: Rounded Corners 4">
                  <a:extLst>
                    <a:ext uri="{FF2B5EF4-FFF2-40B4-BE49-F238E27FC236}">
                      <a16:creationId xmlns:a16="http://schemas.microsoft.com/office/drawing/2014/main" id="{C03713E1-0218-785A-D5F8-693DA8B0B528}"/>
                    </a:ext>
                  </a:extLst>
                </p:cNvPr>
                <p:cNvSpPr/>
                <p:nvPr/>
              </p:nvSpPr>
              <p:spPr>
                <a:xfrm>
                  <a:off x="838200" y="1799228"/>
                  <a:ext cx="10515600" cy="1684636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3600" dirty="0">
                      <a:solidFill>
                        <a:schemeClr val="tx1"/>
                      </a:solidFill>
                    </a:rPr>
                    <a:t>Optimal coupling			Greedy coupling</a:t>
                  </a:r>
                </a:p>
                <a:p>
                  <a:pPr algn="ctr"/>
                  <a14:m>
                    <m:oMath xmlns:m="http://schemas.openxmlformats.org/officeDocument/2006/math">
                      <m:func>
                        <m:funcPr>
                          <m:ctrlPr>
                            <a:rPr lang="en-GB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3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3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r>
                                <a:rPr lang="en-GB" sz="3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𝒪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3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3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d>
                        </m:e>
                      </m:func>
                    </m:oMath>
                  </a14:m>
                  <a:r>
                    <a:rPr lang="en-GB" sz="3600" dirty="0">
                      <a:solidFill>
                        <a:schemeClr val="tx1"/>
                      </a:solidFill>
                    </a:rPr>
                    <a:t>		</a:t>
                  </a:r>
                  <a14:m>
                    <m:oMath xmlns:m="http://schemas.openxmlformats.org/officeDocument/2006/math">
                      <m:r>
                        <a:rPr lang="en-GB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</m:oMath>
                  </a14:m>
                  <a:r>
                    <a:rPr lang="en-GB" sz="3600" dirty="0">
                      <a:solidFill>
                        <a:schemeClr val="tx1"/>
                      </a:solidFill>
                    </a:rPr>
                    <a:t>	 	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en-GB" sz="3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3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3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r>
                                <a:rPr lang="en-GB" sz="3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𝒞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3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3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d>
                        </m:e>
                      </m:func>
                    </m:oMath>
                  </a14:m>
                  <a:endParaRPr lang="en-GB" sz="3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Rectangle: Rounded Corners 4">
                  <a:extLst>
                    <a:ext uri="{FF2B5EF4-FFF2-40B4-BE49-F238E27FC236}">
                      <a16:creationId xmlns:a16="http://schemas.microsoft.com/office/drawing/2014/main" id="{C03713E1-0218-785A-D5F8-693DA8B0B52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8200" y="1799228"/>
                  <a:ext cx="10515600" cy="1684636"/>
                </a:xfrm>
                <a:prstGeom prst="round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494291B-49C9-084C-55FE-32661BE75DF5}"/>
                </a:ext>
              </a:extLst>
            </p:cNvPr>
            <p:cNvSpPr txBox="1"/>
            <p:nvPr/>
          </p:nvSpPr>
          <p:spPr>
            <a:xfrm>
              <a:off x="6016752" y="2243606"/>
              <a:ext cx="42976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dirty="0"/>
                <a:t>?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783E7F4-BE5C-829A-609A-38513FACC889}"/>
                  </a:ext>
                </a:extLst>
              </p:cNvPr>
              <p:cNvSpPr txBox="1"/>
              <p:nvPr/>
            </p:nvSpPr>
            <p:spPr>
              <a:xfrm>
                <a:off x="1101000" y="3654000"/>
                <a:ext cx="9090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b="0" dirty="0"/>
                  <a:t>Consider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lang="en-GB" sz="28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=0.5+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GB" sz="2800" dirty="0"/>
                  <a:t>. Then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783E7F4-BE5C-829A-609A-38513FACC8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1000" y="3654000"/>
                <a:ext cx="9090000" cy="523220"/>
              </a:xfrm>
              <a:prstGeom prst="rect">
                <a:avLst/>
              </a:prstGeom>
              <a:blipFill>
                <a:blip r:embed="rId4"/>
                <a:stretch>
                  <a:fillRect l="-1408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A9D6C08-5B24-3ED2-9B4C-63D2160E4FE4}"/>
                  </a:ext>
                </a:extLst>
              </p:cNvPr>
              <p:cNvSpPr txBox="1"/>
              <p:nvPr/>
            </p:nvSpPr>
            <p:spPr>
              <a:xfrm>
                <a:off x="1776000" y="4194000"/>
                <a:ext cx="8640000" cy="19260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80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𝒪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d>
                        </m:e>
                      </m:func>
                      <m:r>
                        <a:rPr lang="en-GB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28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TV</m:t>
                          </m:r>
                        </m:sub>
                      </m:sSub>
                      <m:d>
                        <m:dPr>
                          <m:ctrlPr>
                            <a:rPr lang="en-GB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GB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n-GB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∼</m:t>
                      </m:r>
                      <m:rad>
                        <m:radPr>
                          <m:degHide m:val="on"/>
                          <m:ctrlPr>
                            <a:rPr lang="en-GB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den>
                          </m:f>
                        </m:e>
                      </m:rad>
                      <m:rad>
                        <m:radPr>
                          <m:degHide m:val="on"/>
                          <m:ctrlPr>
                            <a:rPr lang="en-GB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rad>
                      <m:r>
                        <a:rPr lang="en-GB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GB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80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𝒞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d>
                        </m:e>
                      </m:func>
                      <m:r>
                        <a:rPr lang="en-GB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8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GB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A9D6C08-5B24-3ED2-9B4C-63D2160E4F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6000" y="4194000"/>
                <a:ext cx="8640000" cy="19260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185774-C89E-31E6-2089-585A048A0A6B}"/>
                  </a:ext>
                </a:extLst>
              </p:cNvPr>
              <p:cNvSpPr txBox="1"/>
              <p:nvPr/>
            </p:nvSpPr>
            <p:spPr>
              <a:xfrm>
                <a:off x="9156000" y="3834000"/>
                <a:ext cx="2250000" cy="12066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600" dirty="0">
                    <a:solidFill>
                      <a:srgbClr val="FF0000"/>
                    </a:solidFill>
                  </a:rPr>
                  <a:t>distortion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GB" sz="36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≳</m:t>
                    </m:r>
                    <m:rad>
                      <m:radPr>
                        <m:degHide m:val="on"/>
                        <m:ctrlPr>
                          <a:rPr lang="en-GB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en-GB" sz="3600" dirty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185774-C89E-31E6-2089-585A048A0A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6000" y="3834000"/>
                <a:ext cx="2250000" cy="1206612"/>
              </a:xfrm>
              <a:prstGeom prst="rect">
                <a:avLst/>
              </a:prstGeom>
              <a:blipFill>
                <a:blip r:embed="rId6"/>
                <a:stretch>
                  <a:fillRect l="-5691" t="-8081" r="-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9416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A69B7BE-ECC2-E29B-A458-8A51BBDDF07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GB" dirty="0"/>
                  <a:t>Optimal coupling 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GB" dirty="0"/>
                  <a:t> greedy coupling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A69B7BE-ECC2-E29B-A458-8A51BBDDF0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130" t="-461" r="-2087" b="-96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2CB9E3B4-4B31-F865-4D23-BF0220566C43}"/>
              </a:ext>
            </a:extLst>
          </p:cNvPr>
          <p:cNvSpPr txBox="1"/>
          <p:nvPr/>
        </p:nvSpPr>
        <p:spPr>
          <a:xfrm>
            <a:off x="5151000" y="549000"/>
            <a:ext cx="21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</a:rPr>
              <a:t>“     ”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A98D9-CDBB-480B-AAD2-0993778081CE}"/>
                  </a:ext>
                </a:extLst>
              </p:cNvPr>
              <p:cNvSpPr txBox="1"/>
              <p:nvPr/>
            </p:nvSpPr>
            <p:spPr>
              <a:xfrm>
                <a:off x="1866900" y="2030985"/>
                <a:ext cx="1952625" cy="73321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32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320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r>
                                <a:rPr lang="en-GB" sz="3200" i="1">
                                  <a:latin typeface="Cambria Math" panose="02040503050406030204" pitchFamily="18" charset="0"/>
                                </a:rPr>
                                <m:t>𝒪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200" i="1"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3200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0A98D9-CDBB-480B-AAD2-0993778081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900" y="2030985"/>
                <a:ext cx="1952625" cy="7332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07001DD-DBD6-D6BD-4D37-9E682984CDB0}"/>
                  </a:ext>
                </a:extLst>
              </p:cNvPr>
              <p:cNvSpPr txBox="1"/>
              <p:nvPr/>
            </p:nvSpPr>
            <p:spPr>
              <a:xfrm>
                <a:off x="3819525" y="2030985"/>
                <a:ext cx="3381375" cy="7973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≥</m:t>
                      </m:r>
                      <m:func>
                        <m:func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3200" b="0" i="0" smtClean="0">
                              <a:latin typeface="Cambria Math" panose="02040503050406030204" pitchFamily="18" charset="0"/>
                            </a:rPr>
                            <m:t>max</m:t>
                          </m:r>
                        </m:fName>
                        <m:e>
                          <m:func>
                            <m:funcPr>
                              <m:ctrlPr>
                                <a:rPr lang="en-GB" sz="32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sSub>
                                    <m:sSubPr>
                                      <m:ctrlPr>
                                        <a:rPr lang="en-GB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3200" i="1" smtClean="0">
                                          <a:latin typeface="Cambria Math" panose="02040503050406030204" pitchFamily="18" charset="0"/>
                                        </a:rPr>
                                        <m:t>𝒪</m:t>
                                      </m:r>
                                    </m:e>
                                    <m:sub>
                                      <m:r>
                                        <a:rPr lang="en-GB" sz="32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lim>
                              </m:limLow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3200" i="1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n-GB" sz="32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  <m:t>≠</m:t>
                                  </m:r>
                                  <m:sSub>
                                    <m:sSubPr>
                                      <m:ctrlPr>
                                        <a:rPr lang="en-GB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3200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GB" sz="32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07001DD-DBD6-D6BD-4D37-9E682984CD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9525" y="2030985"/>
                <a:ext cx="3381375" cy="7973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3EA1025-E272-30F3-4CCA-63555E5B910A}"/>
                  </a:ext>
                </a:extLst>
              </p:cNvPr>
              <p:cNvSpPr txBox="1"/>
              <p:nvPr/>
            </p:nvSpPr>
            <p:spPr>
              <a:xfrm>
                <a:off x="7200900" y="2030985"/>
                <a:ext cx="300990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≥</m:t>
                      </m:r>
                      <m:func>
                        <m:funcPr>
                          <m:ctrlPr>
                            <a:rPr lang="en-GB" sz="32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3200">
                              <a:latin typeface="Cambria Math" panose="02040503050406030204" pitchFamily="18" charset="0"/>
                            </a:rPr>
                            <m:t>max</m:t>
                          </m:r>
                        </m:fName>
                        <m:e>
                          <m:sSub>
                            <m:sSubPr>
                              <m:ctrlP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GB" sz="3200" b="0" i="0" smtClean="0">
                                  <a:latin typeface="Cambria Math" panose="02040503050406030204" pitchFamily="18" charset="0"/>
                                </a:rPr>
                                <m:t>TV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3EA1025-E272-30F3-4CCA-63555E5B91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0900" y="2030985"/>
                <a:ext cx="3009900" cy="584775"/>
              </a:xfrm>
              <a:prstGeom prst="rect">
                <a:avLst/>
              </a:prstGeom>
              <a:blipFill>
                <a:blip r:embed="rId5"/>
                <a:stretch>
                  <a:fillRect r="-46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A39AD07-872A-29A7-3332-7BCAFF1D13C4}"/>
                  </a:ext>
                </a:extLst>
              </p:cNvPr>
              <p:cNvSpPr txBox="1"/>
              <p:nvPr/>
            </p:nvSpPr>
            <p:spPr>
              <a:xfrm>
                <a:off x="3819525" y="2030985"/>
                <a:ext cx="3381375" cy="7973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func>
                        <m:funcPr>
                          <m:ctrlPr>
                            <a:rPr lang="en-GB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32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max</m:t>
                          </m:r>
                        </m:fName>
                        <m:e>
                          <m:func>
                            <m:funcPr>
                              <m:ctrlP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sSub>
                                    <m:sSubPr>
                                      <m:ctrlPr>
                                        <a:rPr lang="en-GB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32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𝒪</m:t>
                                      </m:r>
                                    </m:e>
                                    <m:sub>
                                      <m:r>
                                        <a:rPr lang="en-GB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lim>
                              </m:limLow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n-GB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≠</m:t>
                                  </m:r>
                                  <m:sSub>
                                    <m:sSubPr>
                                      <m:ctrlPr>
                                        <a:rPr lang="en-GB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GB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A39AD07-872A-29A7-3332-7BCAFF1D13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9525" y="2030985"/>
                <a:ext cx="3381375" cy="7973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C5593D2-F392-7F9A-BE56-6931A6A8FF50}"/>
                  </a:ext>
                </a:extLst>
              </p:cNvPr>
              <p:cNvSpPr txBox="1"/>
              <p:nvPr/>
            </p:nvSpPr>
            <p:spPr>
              <a:xfrm>
                <a:off x="7200900" y="2030984"/>
                <a:ext cx="300990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func>
                        <m:funcPr>
                          <m:ctrlPr>
                            <a:rPr lang="en-GB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32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max</m:t>
                          </m:r>
                        </m:fName>
                        <m:e>
                          <m:sSub>
                            <m:sSubPr>
                              <m:ctrlPr>
                                <a:rPr lang="en-GB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GB" sz="3200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TV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GB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C5593D2-F392-7F9A-BE56-6931A6A8FF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0900" y="2030984"/>
                <a:ext cx="3009900" cy="584775"/>
              </a:xfrm>
              <a:prstGeom prst="rect">
                <a:avLst/>
              </a:prstGeom>
              <a:blipFill>
                <a:blip r:embed="rId7"/>
                <a:stretch>
                  <a:fillRect r="-46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541928DB-1AB0-FD0E-B5BB-32C6C4412E6E}"/>
              </a:ext>
            </a:extLst>
          </p:cNvPr>
          <p:cNvSpPr/>
          <p:nvPr/>
        </p:nvSpPr>
        <p:spPr>
          <a:xfrm>
            <a:off x="1981200" y="1386299"/>
            <a:ext cx="4758081" cy="672963"/>
          </a:xfrm>
          <a:prstGeom prst="rect">
            <a:avLst/>
          </a:prstGeom>
          <a:solidFill>
            <a:srgbClr val="F1FAFF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Projection of coupling is a coupling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2475D05-9333-E3D8-1DDE-F5523F0FD9F8}"/>
              </a:ext>
            </a:extLst>
          </p:cNvPr>
          <p:cNvSpPr/>
          <p:nvPr/>
        </p:nvSpPr>
        <p:spPr>
          <a:xfrm>
            <a:off x="6023076" y="1389047"/>
            <a:ext cx="2880513" cy="672963"/>
          </a:xfrm>
          <a:prstGeom prst="rect">
            <a:avLst/>
          </a:prstGeom>
          <a:solidFill>
            <a:srgbClr val="F1FAFF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Coupling lemma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2A06AE9-F2D1-6C72-427C-16C372C69559}"/>
                  </a:ext>
                </a:extLst>
              </p:cNvPr>
              <p:cNvSpPr txBox="1"/>
              <p:nvPr/>
            </p:nvSpPr>
            <p:spPr>
              <a:xfrm>
                <a:off x="147981" y="3360781"/>
                <a:ext cx="2171700" cy="7330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32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320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𝒞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200" i="1"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3200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2A06AE9-F2D1-6C72-427C-16C372C695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981" y="3360781"/>
                <a:ext cx="2171700" cy="73302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33C9B71-FF82-C5B4-8B0F-0B0C125C6A29}"/>
                  </a:ext>
                </a:extLst>
              </p:cNvPr>
              <p:cNvSpPr txBox="1"/>
              <p:nvPr/>
            </p:nvSpPr>
            <p:spPr>
              <a:xfrm>
                <a:off x="1981200" y="2929186"/>
                <a:ext cx="3381375" cy="14366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≤</m:t>
                      </m:r>
                      <m:nary>
                        <m:naryPr>
                          <m:chr m:val="∑"/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func>
                            <m:funcPr>
                              <m:ctrlPr>
                                <a:rPr lang="en-GB" sz="32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sSub>
                                    <m:sSubPr>
                                      <m:ctrlPr>
                                        <a:rPr lang="en-GB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3200" i="1">
                                          <a:latin typeface="Cambria Math" panose="02040503050406030204" pitchFamily="18" charset="0"/>
                                        </a:rPr>
                                        <m:t>𝒞</m:t>
                                      </m:r>
                                    </m:e>
                                    <m:sub>
                                      <m:r>
                                        <a:rPr lang="en-GB" sz="32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lim>
                              </m:limLow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3200" i="1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n-GB" sz="32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  <m:t>≠</m:t>
                                  </m:r>
                                  <m:sSub>
                                    <m:sSubPr>
                                      <m:ctrlPr>
                                        <a:rPr lang="en-GB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3200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GB" sz="32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33C9B71-FF82-C5B4-8B0F-0B0C125C6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2929186"/>
                <a:ext cx="3381375" cy="14366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A59B022-FDC8-E38B-D5DB-794EC3C6C16E}"/>
                  </a:ext>
                </a:extLst>
              </p:cNvPr>
              <p:cNvSpPr txBox="1"/>
              <p:nvPr/>
            </p:nvSpPr>
            <p:spPr>
              <a:xfrm>
                <a:off x="5139081" y="2929186"/>
                <a:ext cx="3200400" cy="14366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GB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32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GB" sz="3200">
                                  <a:latin typeface="Cambria Math" panose="02040503050406030204" pitchFamily="18" charset="0"/>
                                </a:rPr>
                                <m:t>TV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GB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A59B022-FDC8-E38B-D5DB-794EC3C6C1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9081" y="2929186"/>
                <a:ext cx="3200400" cy="14366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7E4B70C-D467-C1DE-2685-591672A0806C}"/>
                  </a:ext>
                </a:extLst>
              </p:cNvPr>
              <p:cNvSpPr txBox="1"/>
              <p:nvPr/>
            </p:nvSpPr>
            <p:spPr>
              <a:xfrm>
                <a:off x="8181975" y="3355135"/>
                <a:ext cx="367664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𝑛</m:t>
                      </m:r>
                      <m:func>
                        <m:funcPr>
                          <m:ctrlPr>
                            <a:rPr lang="en-GB" sz="32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3200">
                              <a:latin typeface="Cambria Math" panose="02040503050406030204" pitchFamily="18" charset="0"/>
                            </a:rPr>
                            <m:t>max</m:t>
                          </m:r>
                        </m:fName>
                        <m:e>
                          <m:sSub>
                            <m:sSubPr>
                              <m:ctrlPr>
                                <a:rPr lang="en-GB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32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GB" sz="3200">
                                  <a:latin typeface="Cambria Math" panose="02040503050406030204" pitchFamily="18" charset="0"/>
                                </a:rPr>
                                <m:t>TV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GB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GB" sz="32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7E4B70C-D467-C1DE-2685-591672A08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1975" y="3355135"/>
                <a:ext cx="3676648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203E4F-8E8D-47B3-3B03-96C7AC870E24}"/>
                  </a:ext>
                </a:extLst>
              </p:cNvPr>
              <p:cNvSpPr txBox="1"/>
              <p:nvPr/>
            </p:nvSpPr>
            <p:spPr>
              <a:xfrm>
                <a:off x="1981200" y="2925574"/>
                <a:ext cx="3381375" cy="14366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nary>
                        <m:naryPr>
                          <m:chr m:val="∑"/>
                          <m:ctrlPr>
                            <a:rPr lang="en-GB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GB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func>
                            <m:funcPr>
                              <m:ctrlP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sSub>
                                    <m:sSubPr>
                                      <m:ctrlP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𝒞</m:t>
                                      </m:r>
                                    </m:e>
                                    <m:sub>
                                      <m: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lim>
                              </m:limLow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≠</m:t>
                                  </m:r>
                                  <m:sSub>
                                    <m:sSubPr>
                                      <m:ctrlP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nary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4203E4F-8E8D-47B3-3B03-96C7AC870E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2925574"/>
                <a:ext cx="3381375" cy="143667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4F40AAC-6317-F5C6-098A-00D169D3F2D3}"/>
                  </a:ext>
                </a:extLst>
              </p:cNvPr>
              <p:cNvSpPr txBox="1"/>
              <p:nvPr/>
            </p:nvSpPr>
            <p:spPr>
              <a:xfrm>
                <a:off x="5139081" y="2932798"/>
                <a:ext cx="3200400" cy="14366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GB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GB" sz="3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TV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4F40AAC-6317-F5C6-098A-00D169D3F2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9081" y="2932798"/>
                <a:ext cx="3200400" cy="143667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839C842-CA64-6CCA-D8C9-15FD6D2056C8}"/>
                  </a:ext>
                </a:extLst>
              </p:cNvPr>
              <p:cNvSpPr txBox="1"/>
              <p:nvPr/>
            </p:nvSpPr>
            <p:spPr>
              <a:xfrm>
                <a:off x="8181975" y="3351256"/>
                <a:ext cx="367664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GB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func>
                        <m:funcPr>
                          <m:ctrlPr>
                            <a:rPr lang="en-GB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32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max</m:t>
                          </m:r>
                        </m:fName>
                        <m:e>
                          <m:sSub>
                            <m:sSubPr>
                              <m:ctrlP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GB" sz="3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TV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n-GB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839C842-CA64-6CCA-D8C9-15FD6D2056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1975" y="3351256"/>
                <a:ext cx="3676648" cy="58477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5A9F0F5D-345A-7653-1AD4-E2D928A0D079}"/>
              </a:ext>
            </a:extLst>
          </p:cNvPr>
          <p:cNvSpPr/>
          <p:nvPr/>
        </p:nvSpPr>
        <p:spPr>
          <a:xfrm>
            <a:off x="1125321" y="4501180"/>
            <a:ext cx="2880513" cy="672963"/>
          </a:xfrm>
          <a:prstGeom prst="rect">
            <a:avLst/>
          </a:prstGeom>
          <a:solidFill>
            <a:srgbClr val="F1FAFF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Union bound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E3AD8D8-6C27-04F5-B353-797BE5F9C408}"/>
              </a:ext>
            </a:extLst>
          </p:cNvPr>
          <p:cNvSpPr/>
          <p:nvPr/>
        </p:nvSpPr>
        <p:spPr>
          <a:xfrm>
            <a:off x="4005834" y="4497568"/>
            <a:ext cx="2880513" cy="672963"/>
          </a:xfrm>
          <a:prstGeom prst="rect">
            <a:avLst/>
          </a:prstGeom>
          <a:solidFill>
            <a:srgbClr val="F1FAFF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Optimal coupling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BC9A5E1-67F5-2953-7374-E10CAC8FAC03}"/>
                  </a:ext>
                </a:extLst>
              </p:cNvPr>
              <p:cNvSpPr txBox="1"/>
              <p:nvPr/>
            </p:nvSpPr>
            <p:spPr>
              <a:xfrm>
                <a:off x="2936976" y="4424767"/>
                <a:ext cx="6172200" cy="10175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type m:val="lin"/>
                          <m:ctrlPr>
                            <a:rPr lang="en-GB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𝒪</m:t>
                                  </m:r>
                                </m:lim>
                              </m:limLow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≠</m:t>
                                  </m:r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</m:d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𝒞</m:t>
                                  </m:r>
                                </m:lim>
                              </m:limLow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≠</m:t>
                                  </m:r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</m:d>
                            </m:e>
                          </m:func>
                        </m:den>
                      </m:f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≤1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BC9A5E1-67F5-2953-7374-E10CAC8FAC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6976" y="4424767"/>
                <a:ext cx="6172200" cy="101752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>
            <a:extLst>
              <a:ext uri="{FF2B5EF4-FFF2-40B4-BE49-F238E27FC236}">
                <a16:creationId xmlns:a16="http://schemas.microsoft.com/office/drawing/2014/main" id="{72B74C9A-7B41-EDB1-B764-BFA15B1F6287}"/>
              </a:ext>
            </a:extLst>
          </p:cNvPr>
          <p:cNvSpPr/>
          <p:nvPr/>
        </p:nvSpPr>
        <p:spPr>
          <a:xfrm>
            <a:off x="7558582" y="5344687"/>
            <a:ext cx="4398417" cy="843388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solidFill>
                  <a:schemeClr val="bg1"/>
                </a:solidFill>
              </a:rPr>
              <a:t>We estimate this!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5DAE95A-5340-B852-BC2D-4D2F3674E84A}"/>
              </a:ext>
            </a:extLst>
          </p:cNvPr>
          <p:cNvSpPr/>
          <p:nvPr/>
        </p:nvSpPr>
        <p:spPr>
          <a:xfrm>
            <a:off x="5867894" y="2697735"/>
            <a:ext cx="3381375" cy="672963"/>
          </a:xfrm>
          <a:prstGeom prst="rect">
            <a:avLst/>
          </a:prstGeom>
          <a:solidFill>
            <a:srgbClr val="F1FAFF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(not necessarily optimal)</a:t>
            </a:r>
          </a:p>
        </p:txBody>
      </p:sp>
    </p:spTree>
    <p:extLst>
      <p:ext uri="{BB962C8B-B14F-4D97-AF65-F5344CB8AC3E}">
        <p14:creationId xmlns:p14="http://schemas.microsoft.com/office/powerpoint/2010/main" val="1398062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8" grpId="1"/>
      <p:bldP spid="9" grpId="0"/>
      <p:bldP spid="9" grpId="1"/>
      <p:bldP spid="10" grpId="0" animBg="1"/>
      <p:bldP spid="10" grpId="1" animBg="1"/>
      <p:bldP spid="11" grpId="0" animBg="1"/>
      <p:bldP spid="11" grpId="1" animBg="1"/>
      <p:bldP spid="12" grpId="0"/>
      <p:bldP spid="13" grpId="0"/>
      <p:bldP spid="14" grpId="0"/>
      <p:bldP spid="15" grpId="0"/>
      <p:bldP spid="16" grpId="0"/>
      <p:bldP spid="16" grpId="1"/>
      <p:bldP spid="17" grpId="0"/>
      <p:bldP spid="17" grpId="1"/>
      <p:bldP spid="18" grpId="0"/>
      <p:bldP spid="18" grpId="1"/>
      <p:bldP spid="19" grpId="0" animBg="1"/>
      <p:bldP spid="19" grpId="1" animBg="1"/>
      <p:bldP spid="20" grpId="0" animBg="1"/>
      <p:bldP spid="20" grpId="1" animBg="1"/>
      <p:bldP spid="21" grpId="0"/>
      <p:bldP spid="22" grpId="0" animBg="1"/>
      <p:bldP spid="23" grpId="0" animBg="1"/>
      <p:bldP spid="23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1F4CA-1968-21C2-EF9B-853F56563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estimator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D2A88F2-F8B3-718C-CD31-BFDAEB4AD779}"/>
                  </a:ext>
                </a:extLst>
              </p:cNvPr>
              <p:cNvSpPr/>
              <p:nvPr/>
            </p:nvSpPr>
            <p:spPr>
              <a:xfrm>
                <a:off x="1056000" y="1584000"/>
                <a:ext cx="4680000" cy="1441526"/>
              </a:xfrm>
              <a:prstGeom prst="rect">
                <a:avLst/>
              </a:prstGeom>
              <a:solidFill>
                <a:srgbClr val="F1FAFF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f>
                        <m:f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8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𝒪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8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𝒞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D2A88F2-F8B3-718C-CD31-BFDAEB4AD7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000" y="1584000"/>
                <a:ext cx="4680000" cy="144152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8855287-9F99-D6E3-36E2-EEC29B4A536E}"/>
                  </a:ext>
                </a:extLst>
              </p:cNvPr>
              <p:cNvSpPr/>
              <p:nvPr/>
            </p:nvSpPr>
            <p:spPr>
              <a:xfrm>
                <a:off x="6456000" y="1584000"/>
                <a:ext cx="4680000" cy="1441526"/>
              </a:xfrm>
              <a:prstGeom prst="rect">
                <a:avLst/>
              </a:prstGeom>
              <a:solidFill>
                <a:srgbClr val="F1FAFF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func>
                        <m:funcPr>
                          <m:ctrlP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𝒞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|"/>
                              <m:ctrlP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func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8855287-9F99-D6E3-36E2-EEC29B4A53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000" y="1584000"/>
                <a:ext cx="4680000" cy="144152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5CCF0C7-A0C3-EC4C-0457-22D382FDD1B5}"/>
                  </a:ext>
                </a:extLst>
              </p:cNvPr>
              <p:cNvSpPr txBox="1"/>
              <p:nvPr/>
            </p:nvSpPr>
            <p:spPr>
              <a:xfrm>
                <a:off x="741000" y="4689000"/>
                <a:ext cx="3510000" cy="107433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𝔼</m:t>
                          </m:r>
                        </m:e>
                        <m:sub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∼</m:t>
                          </m:r>
                          <m:r>
                            <a:rPr lang="en-GB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GB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</m:e>
                      </m:d>
                      <m:r>
                        <a:rPr lang="en-GB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40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𝒪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40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𝒞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5CCF0C7-A0C3-EC4C-0457-22D382FDD1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000" y="4689000"/>
                <a:ext cx="3510000" cy="10743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C533D39D-CFF1-4E6B-FB44-0324FE9DCCD4}"/>
              </a:ext>
            </a:extLst>
          </p:cNvPr>
          <p:cNvSpPr/>
          <p:nvPr/>
        </p:nvSpPr>
        <p:spPr>
          <a:xfrm>
            <a:off x="1056000" y="3429000"/>
            <a:ext cx="2700000" cy="72000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Correctness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05284D1-9262-BD78-E8B0-90E6B39C0C94}"/>
              </a:ext>
            </a:extLst>
          </p:cNvPr>
          <p:cNvSpPr/>
          <p:nvPr/>
        </p:nvSpPr>
        <p:spPr>
          <a:xfrm>
            <a:off x="4746000" y="3429000"/>
            <a:ext cx="2700000" cy="72000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# samples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A0042EC-D100-52B8-C234-FE4925F9DFA8}"/>
              </a:ext>
            </a:extLst>
          </p:cNvPr>
          <p:cNvSpPr/>
          <p:nvPr/>
        </p:nvSpPr>
        <p:spPr>
          <a:xfrm>
            <a:off x="8391000" y="3429000"/>
            <a:ext cx="2745000" cy="72000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Implementation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BC256CF-8FD9-C105-89C9-56DB70FB806B}"/>
                  </a:ext>
                </a:extLst>
              </p:cNvPr>
              <p:cNvSpPr txBox="1"/>
              <p:nvPr/>
            </p:nvSpPr>
            <p:spPr>
              <a:xfrm>
                <a:off x="7806001" y="4509000"/>
                <a:ext cx="3780000" cy="130503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GB" sz="2800" dirty="0"/>
                  <a:t>Easy to sample from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endParaRPr lang="en-GB" sz="2800" dirty="0"/>
              </a:p>
              <a:p>
                <a:pPr algn="ctr">
                  <a:lnSpc>
                    <a:spcPct val="150000"/>
                  </a:lnSpc>
                </a:pPr>
                <a:r>
                  <a:rPr lang="en-GB" sz="2800" dirty="0"/>
                  <a:t>Easy to compute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</m:d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BC256CF-8FD9-C105-89C9-56DB70FB80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001" y="4509000"/>
                <a:ext cx="3780000" cy="1305037"/>
              </a:xfrm>
              <a:prstGeom prst="rect">
                <a:avLst/>
              </a:prstGeom>
              <a:blipFill>
                <a:blip r:embed="rId5"/>
                <a:stretch>
                  <a:fillRect l="-323" b="-121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AF989DE3-CD1D-BD2A-099C-E5DCDF7A226B}"/>
              </a:ext>
            </a:extLst>
          </p:cNvPr>
          <p:cNvSpPr txBox="1"/>
          <p:nvPr/>
        </p:nvSpPr>
        <p:spPr>
          <a:xfrm>
            <a:off x="4206000" y="4824000"/>
            <a:ext cx="3780000" cy="6587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800" dirty="0"/>
              <a:t>Low variance</a:t>
            </a:r>
          </a:p>
        </p:txBody>
      </p:sp>
    </p:spTree>
    <p:extLst>
      <p:ext uri="{BB962C8B-B14F-4D97-AF65-F5344CB8AC3E}">
        <p14:creationId xmlns:p14="http://schemas.microsoft.com/office/powerpoint/2010/main" val="301286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CCFB41D-2EE6-1FA1-70A9-19DAA16E8B48}"/>
              </a:ext>
            </a:extLst>
          </p:cNvPr>
          <p:cNvSpPr/>
          <p:nvPr/>
        </p:nvSpPr>
        <p:spPr>
          <a:xfrm>
            <a:off x="2721000" y="3834000"/>
            <a:ext cx="1485000" cy="540000"/>
          </a:xfrm>
          <a:prstGeom prst="rect">
            <a:avLst/>
          </a:prstGeom>
          <a:solidFill>
            <a:srgbClr val="FFFF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8570AB-59EA-D7B3-B84E-4087AAA92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Low variance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6438897-C7B4-7733-99BA-427465333AF8}"/>
                  </a:ext>
                </a:extLst>
              </p:cNvPr>
              <p:cNvSpPr/>
              <p:nvPr/>
            </p:nvSpPr>
            <p:spPr>
              <a:xfrm>
                <a:off x="1056000" y="1584000"/>
                <a:ext cx="4680000" cy="1441526"/>
              </a:xfrm>
              <a:prstGeom prst="rect">
                <a:avLst/>
              </a:prstGeom>
              <a:solidFill>
                <a:srgbClr val="F1FAFF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f>
                        <m:f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8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𝒪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8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𝒞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6438897-C7B4-7733-99BA-427465333A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000" y="1584000"/>
                <a:ext cx="4680000" cy="144152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0C8D2AD-47E8-2DA1-DC77-435811293054}"/>
                  </a:ext>
                </a:extLst>
              </p:cNvPr>
              <p:cNvSpPr/>
              <p:nvPr/>
            </p:nvSpPr>
            <p:spPr>
              <a:xfrm>
                <a:off x="6456000" y="1584000"/>
                <a:ext cx="4680000" cy="1441526"/>
              </a:xfrm>
              <a:prstGeom prst="rect">
                <a:avLst/>
              </a:prstGeom>
              <a:solidFill>
                <a:srgbClr val="F1FAFF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GB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func>
                        <m:funcPr>
                          <m:ctrlP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𝒞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|"/>
                              <m:ctrlP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GB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GB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GB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func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0C8D2AD-47E8-2DA1-DC77-4358112930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000" y="1584000"/>
                <a:ext cx="4680000" cy="144152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2772A0D-E264-A3FC-F825-DC1391839898}"/>
                  </a:ext>
                </a:extLst>
              </p:cNvPr>
              <p:cNvSpPr txBox="1"/>
              <p:nvPr/>
            </p:nvSpPr>
            <p:spPr>
              <a:xfrm>
                <a:off x="1866000" y="3204000"/>
                <a:ext cx="297000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1/</m:t>
                      </m:r>
                      <m:r>
                        <a:rPr lang="en-GB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GB" sz="28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GB" sz="28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𝔼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en-GB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≤1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2772A0D-E264-A3FC-F825-DC13918398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000" y="3204000"/>
                <a:ext cx="2970000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57591D9-6055-316F-8706-3643CF3F8025}"/>
                  </a:ext>
                </a:extLst>
              </p:cNvPr>
              <p:cNvSpPr txBox="1"/>
              <p:nvPr/>
            </p:nvSpPr>
            <p:spPr>
              <a:xfrm>
                <a:off x="966000" y="4374000"/>
                <a:ext cx="508500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solidFill>
                      <a:prstClr val="black"/>
                    </a:solidFill>
                  </a:rPr>
                  <a:t>variance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en-GB" sz="2800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57591D9-6055-316F-8706-3643CF3F80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000" y="4374000"/>
                <a:ext cx="5085000" cy="523220"/>
              </a:xfrm>
              <a:prstGeom prst="rect">
                <a:avLst/>
              </a:prstGeom>
              <a:blipFill>
                <a:blip r:embed="rId5"/>
                <a:stretch>
                  <a:fillRect l="-2395" t="-12941" b="-3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EEFA88E-DE28-D404-41E5-779F0ABCF645}"/>
                  </a:ext>
                </a:extLst>
              </p:cNvPr>
              <p:cNvSpPr txBox="1"/>
              <p:nvPr/>
            </p:nvSpPr>
            <p:spPr>
              <a:xfrm>
                <a:off x="966000" y="3834000"/>
                <a:ext cx="580500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solidFill>
                      <a:prstClr val="black"/>
                    </a:solidFill>
                  </a:rPr>
                  <a:t>If we show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sz="28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</m:d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, then</a:t>
                </a:r>
                <a:endParaRPr lang="en-GB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EEFA88E-DE28-D404-41E5-779F0ABCF6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000" y="3834000"/>
                <a:ext cx="5805000" cy="523220"/>
              </a:xfrm>
              <a:prstGeom prst="rect">
                <a:avLst/>
              </a:prstGeom>
              <a:blipFill>
                <a:blip r:embed="rId6"/>
                <a:stretch>
                  <a:fillRect l="-2099"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0FA81E4-7D33-6750-FCF1-C9DCA04FC76C}"/>
                  </a:ext>
                </a:extLst>
              </p:cNvPr>
              <p:cNvSpPr txBox="1"/>
              <p:nvPr/>
            </p:nvSpPr>
            <p:spPr>
              <a:xfrm>
                <a:off x="3306000" y="4374000"/>
                <a:ext cx="310500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𝔼</m:t>
                      </m:r>
                      <m:d>
                        <m:dPr>
                          <m:begChr m:val="["/>
                          <m:endChr m:val="]"/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kumimoji="0" lang="en-GB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GB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𝑓</m:t>
                              </m:r>
                            </m:e>
                            <m:sup>
                              <m:r>
                                <a:rPr kumimoji="0" lang="en-GB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  <m:sSup>
                        <m:sSup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𝔼</m:t>
                          </m:r>
                        </m:e>
                        <m:sup>
                          <m: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𝑓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0FA81E4-7D33-6750-FCF1-C9DCA04FC7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6000" y="4374000"/>
                <a:ext cx="3105000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3714DE6-076E-1534-06EC-CB64D4D2D7AD}"/>
                  </a:ext>
                </a:extLst>
              </p:cNvPr>
              <p:cNvSpPr txBox="1"/>
              <p:nvPr/>
            </p:nvSpPr>
            <p:spPr>
              <a:xfrm>
                <a:off x="3306000" y="4374000"/>
                <a:ext cx="148500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≤</m:t>
                      </m:r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𝔼</m:t>
                      </m:r>
                      <m:d>
                        <m:dPr>
                          <m:begChr m:val="["/>
                          <m:endChr m:val="]"/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kumimoji="0" lang="en-GB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GB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𝑓</m:t>
                              </m:r>
                            </m:e>
                            <m:sup>
                              <m:r>
                                <a:rPr kumimoji="0" lang="en-GB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3714DE6-076E-1534-06EC-CB64D4D2D7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6000" y="4374000"/>
                <a:ext cx="1485000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46FF2D1-79AC-4692-331D-E7B212F74FA5}"/>
                  </a:ext>
                </a:extLst>
              </p:cNvPr>
              <p:cNvSpPr txBox="1"/>
              <p:nvPr/>
            </p:nvSpPr>
            <p:spPr>
              <a:xfrm>
                <a:off x="3306000" y="4374000"/>
                <a:ext cx="148500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≤</m:t>
                      </m:r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𝔼</m:t>
                      </m:r>
                      <m:d>
                        <m:dPr>
                          <m:begChr m:val="["/>
                          <m:endChr m:val="]"/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𝑓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46FF2D1-79AC-4692-331D-E7B212F74F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6000" y="4374000"/>
                <a:ext cx="1485000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6849E265-C74E-DD1E-CF10-63031E082655}"/>
                  </a:ext>
                </a:extLst>
              </p:cNvPr>
              <p:cNvSpPr/>
              <p:nvPr/>
            </p:nvSpPr>
            <p:spPr>
              <a:xfrm>
                <a:off x="6816000" y="3699000"/>
                <a:ext cx="4320000" cy="207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144000" rtlCol="0" anchor="ctr"/>
              <a:lstStyle/>
              <a:p>
                <a:pPr lvl="0">
                  <a:lnSpc>
                    <a:spcPct val="90000"/>
                  </a:lnSpc>
                  <a:spcBef>
                    <a:spcPts val="1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GB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sSup>
                            <m:sSupPr>
                              <m:ctrlP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p>
                              <m: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GB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n-GB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GB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p>
                              <m:r>
                                <a:rPr lang="en-GB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2800" dirty="0">
                  <a:solidFill>
                    <a:prstClr val="black"/>
                  </a:solidFill>
                </a:endParaRPr>
              </a:p>
              <a:p>
                <a:pPr lvl="0">
                  <a:lnSpc>
                    <a:spcPct val="90000"/>
                  </a:lnSpc>
                  <a:spcBef>
                    <a:spcPts val="1000"/>
                  </a:spcBef>
                </a:pPr>
                <a:endParaRPr lang="en-GB" sz="28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6849E265-C74E-DD1E-CF10-63031E0826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6000" y="3699000"/>
                <a:ext cx="4320000" cy="207000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>
            <a:extLst>
              <a:ext uri="{FF2B5EF4-FFF2-40B4-BE49-F238E27FC236}">
                <a16:creationId xmlns:a16="http://schemas.microsoft.com/office/drawing/2014/main" id="{CD75C956-0D9D-C1CA-4FED-4134B39D610A}"/>
              </a:ext>
            </a:extLst>
          </p:cNvPr>
          <p:cNvSpPr/>
          <p:nvPr/>
        </p:nvSpPr>
        <p:spPr>
          <a:xfrm>
            <a:off x="6456000" y="3429000"/>
            <a:ext cx="3555000" cy="54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/>
              <a:t>Unbiased estimator</a:t>
            </a:r>
            <a:endParaRPr lang="en-GB" sz="28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B9A6C1E-7160-197D-60B8-7FBF1670E198}"/>
                  </a:ext>
                </a:extLst>
              </p:cNvPr>
              <p:cNvSpPr txBox="1"/>
              <p:nvPr/>
            </p:nvSpPr>
            <p:spPr>
              <a:xfrm>
                <a:off x="6951000" y="5049000"/>
                <a:ext cx="405000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𝑂</m:t>
                      </m:r>
                      <m:d>
                        <m:d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1/</m:t>
                          </m:r>
                          <m:r>
                            <a:rPr lang="en-GB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𝔼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</m:e>
                      </m:d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𝑂</m:t>
                      </m:r>
                      <m:d>
                        <m:dPr>
                          <m:ctrlP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GB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B9A6C1E-7160-197D-60B8-7FBF1670E1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1000" y="5049000"/>
                <a:ext cx="4050000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8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6" grpId="0"/>
      <p:bldP spid="7" grpId="0"/>
      <p:bldP spid="9" grpId="0"/>
      <p:bldP spid="13" grpId="0"/>
      <p:bldP spid="13" grpId="1"/>
      <p:bldP spid="14" grpId="0"/>
      <p:bldP spid="14" grpId="1"/>
      <p:bldP spid="15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B279B-3EAE-18EC-71BA-FAF9F5571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Low variance </a:t>
            </a:r>
            <a:r>
              <a:rPr lang="en-GB" sz="2800" b="0" dirty="0"/>
              <a:t>(boring page…)</a:t>
            </a:r>
            <a:endParaRPr lang="en-GB" b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90D76563-5117-319A-7581-346C23EE2AD6}"/>
                  </a:ext>
                </a:extLst>
              </p:cNvPr>
              <p:cNvSpPr/>
              <p:nvPr/>
            </p:nvSpPr>
            <p:spPr>
              <a:xfrm>
                <a:off x="2642615" y="1991144"/>
                <a:ext cx="6906769" cy="174022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f>
                        <m:f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sz="32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3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fName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0,</m:t>
                                  </m:r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  <m:d>
                                    <m:dPr>
                                      <m:ctrlP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  <m:d>
                                    <m:dPr>
                                      <m:ctrlP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e>
                              </m:d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3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3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𝒞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90D76563-5117-319A-7581-346C23EE2A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2615" y="1991144"/>
                <a:ext cx="6906769" cy="1740225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9BF203D-6A1F-878A-45D8-2B714F27F7A9}"/>
                  </a:ext>
                </a:extLst>
              </p:cNvPr>
              <p:cNvSpPr txBox="1"/>
              <p:nvPr/>
            </p:nvSpPr>
            <p:spPr>
              <a:xfrm>
                <a:off x="3403091" y="3866306"/>
                <a:ext cx="538581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Only consider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 err="1"/>
                  <a:t>s.t.</a:t>
                </a: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𝑄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</m:d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9BF203D-6A1F-878A-45D8-2B714F27F7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3091" y="3866306"/>
                <a:ext cx="5385816" cy="523220"/>
              </a:xfrm>
              <a:prstGeom prst="rect">
                <a:avLst/>
              </a:prstGeom>
              <a:blipFill>
                <a:blip r:embed="rId3"/>
                <a:stretch>
                  <a:fillRect l="-2262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932057CB-A74C-7901-0CE2-43805AD30415}"/>
                  </a:ext>
                </a:extLst>
              </p:cNvPr>
              <p:cNvSpPr/>
              <p:nvPr/>
            </p:nvSpPr>
            <p:spPr>
              <a:xfrm>
                <a:off x="2642615" y="1991144"/>
                <a:ext cx="6906769" cy="174022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f>
                        <m:f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  <m:r>
                            <a:rPr lang="en-GB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</m:num>
                        <m:den>
                          <m:func>
                            <m:funcPr>
                              <m:ctrlP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3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3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𝒞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932057CB-A74C-7901-0CE2-43805AD3041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2615" y="1991144"/>
                <a:ext cx="6906769" cy="1740225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46BDA068-1421-2000-7B54-88243D627407}"/>
                  </a:ext>
                </a:extLst>
              </p:cNvPr>
              <p:cNvSpPr/>
              <p:nvPr/>
            </p:nvSpPr>
            <p:spPr>
              <a:xfrm>
                <a:off x="2642614" y="1990072"/>
                <a:ext cx="6906769" cy="174022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f>
                        <m:f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  <m: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</m:num>
                        <m:den>
                          <m:func>
                            <m:funcPr>
                              <m:ctrlPr>
                                <a:rPr lang="en-GB" sz="32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𝒞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func>
                          <m:func>
                            <m:funcPr>
                              <m:ctrlPr>
                                <a:rPr lang="en-GB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 b="0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𝒞</m:t>
                                  </m:r>
                                </m:lim>
                              </m:limLow>
                            </m:fName>
                            <m:e>
                              <m:d>
                                <m:dPr>
                                  <m:begChr m:val="["/>
                                  <m:endChr m:val="|"/>
                                  <m:ctrlP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≠</m:t>
                                  </m:r>
                                  <m: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GB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GB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46BDA068-1421-2000-7B54-88243D6274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2614" y="1990072"/>
                <a:ext cx="6906769" cy="1740225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925AE8C9-FF3F-E777-037B-9E725CE1A337}"/>
                  </a:ext>
                </a:extLst>
              </p:cNvPr>
              <p:cNvSpPr/>
              <p:nvPr/>
            </p:nvSpPr>
            <p:spPr>
              <a:xfrm>
                <a:off x="2642613" y="1990072"/>
                <a:ext cx="6906769" cy="174022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f>
                        <m:f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  <m: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</m:num>
                        <m:den>
                          <m:r>
                            <a:rPr lang="en-GB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  <m:func>
                            <m:funcPr>
                              <m:ctrlP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3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3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𝒞</m:t>
                                  </m:r>
                                </m:lim>
                              </m:limLow>
                            </m:fName>
                            <m:e>
                              <m:d>
                                <m:dPr>
                                  <m:begChr m:val="["/>
                                  <m:endChr m:val="|"/>
                                  <m:ctrlPr>
                                    <a:rPr lang="en-GB" sz="3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3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GB" sz="3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≠</m:t>
                                  </m:r>
                                  <m:r>
                                    <a:rPr lang="en-GB" sz="3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GB" sz="3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925AE8C9-FF3F-E777-037B-9E725CE1A3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2613" y="1990072"/>
                <a:ext cx="6906769" cy="1740225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D125EC4E-1157-69D7-024C-4272A46F9261}"/>
                  </a:ext>
                </a:extLst>
              </p:cNvPr>
              <p:cNvSpPr/>
              <p:nvPr/>
            </p:nvSpPr>
            <p:spPr>
              <a:xfrm>
                <a:off x="2642386" y="1990072"/>
                <a:ext cx="6906769" cy="174022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f>
                        <m:f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  <m: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</m:num>
                        <m:den>
                          <m: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  <m:d>
                            <m:dPr>
                              <m:ctrlPr>
                                <a:rPr lang="en-GB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unc>
                                <m:funcPr>
                                  <m:ctrlP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limLow>
                                    <m:limLowPr>
                                      <m:ctrlPr>
                                        <a:rPr lang="en-GB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limLow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GB" sz="3200" b="0" i="0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Pr</m:t>
                                      </m:r>
                                    </m:e>
                                    <m:lim>
                                      <m:r>
                                        <a:rPr lang="en-GB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𝒞</m:t>
                                      </m:r>
                                    </m:lim>
                                  </m:limLow>
                                </m:fName>
                                <m:e>
                                  <m:d>
                                    <m:dPr>
                                      <m:begChr m:val="["/>
                                      <m:endChr m:val="|"/>
                                      <m:ctrlPr>
                                        <a:rPr lang="en-GB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  <m:r>
                                        <a:rPr lang="en-GB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r>
                                        <a:rPr lang="en-GB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</m:d>
                                  <m: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  <m:r>
                                    <a:rPr lang="en-GB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e>
                              </m:func>
                            </m:e>
                          </m:d>
                        </m:den>
                      </m:f>
                    </m:oMath>
                  </m:oMathPara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D125EC4E-1157-69D7-024C-4272A46F92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2386" y="1990072"/>
                <a:ext cx="6906769" cy="1740225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CFD2A979-378D-FF8B-7790-1F9D3FE7CFD0}"/>
                  </a:ext>
                </a:extLst>
              </p:cNvPr>
              <p:cNvSpPr/>
              <p:nvPr/>
            </p:nvSpPr>
            <p:spPr>
              <a:xfrm>
                <a:off x="2642386" y="1989000"/>
                <a:ext cx="6906769" cy="174022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f>
                        <m:f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  <m:r>
                            <a:rPr lang="en-GB" sz="32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GB" sz="32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32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</m:num>
                        <m:den>
                          <m:r>
                            <a:rPr lang="en-GB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unc>
                            <m:funcPr>
                              <m:ctrlPr>
                                <a:rPr lang="en-GB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32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32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𝒞</m:t>
                                  </m:r>
                                </m:lim>
                              </m:limLow>
                            </m:fName>
                            <m:e>
                              <m:d>
                                <m:dPr>
                                  <m:begChr m:val="["/>
                                  <m:endChr m:val="|"/>
                                  <m:ctrlPr>
                                    <a:rPr lang="en-GB" sz="32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32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GB" sz="32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GB" sz="32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</m:d>
                              <m:r>
                                <a:rPr lang="en-GB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GB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CFD2A979-378D-FF8B-7790-1F9D3FE7CF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2386" y="1989000"/>
                <a:ext cx="6906769" cy="1740225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3EC2F7EE-6EAC-E442-6733-1786A47D1ADA}"/>
                  </a:ext>
                </a:extLst>
              </p:cNvPr>
              <p:cNvSpPr/>
              <p:nvPr/>
            </p:nvSpPr>
            <p:spPr>
              <a:xfrm>
                <a:off x="2642386" y="1989000"/>
                <a:ext cx="6906769" cy="174022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f>
                        <m:f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  <m:r>
                            <a:rPr lang="en-GB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GB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</m:num>
                        <m:den>
                          <m:r>
                            <a:rPr lang="en-GB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unc>
                            <m:funcPr>
                              <m:ctrlPr>
                                <a:rPr lang="en-GB" sz="32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𝒞</m:t>
                                  </m:r>
                                </m:lim>
                              </m:limLow>
                            </m:fName>
                            <m:e>
                              <m:d>
                                <m:dPr>
                                  <m:begChr m:val="["/>
                                  <m:endChr m:val="|"/>
                                  <m:ctrlP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</m:d>
                              <m: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GB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3EC2F7EE-6EAC-E442-6733-1786A47D1A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2386" y="1989000"/>
                <a:ext cx="6906769" cy="1740225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CD465CE-D107-F929-253E-94F85355693B}"/>
                  </a:ext>
                </a:extLst>
              </p:cNvPr>
              <p:cNvSpPr txBox="1"/>
              <p:nvPr/>
            </p:nvSpPr>
            <p:spPr>
              <a:xfrm>
                <a:off x="681225" y="4454319"/>
                <a:ext cx="7342632" cy="1268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GB" sz="2800">
                                  <a:latin typeface="Cambria Math" panose="02040503050406030204" pitchFamily="18" charset="0"/>
                                </a:rPr>
                                <m:t>Pr</m:t>
                              </m:r>
                            </m:e>
                            <m:lim>
                              <m:r>
                                <a:rPr lang="en-GB" sz="2800" i="1">
                                  <a:latin typeface="Cambria Math" panose="02040503050406030204" pitchFamily="18" charset="0"/>
                                </a:rPr>
                                <m:t>𝒞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|"/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28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d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func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sz="2800" b="0" i="0" smtClean="0">
                                      <a:latin typeface="Cambria Math" panose="02040503050406030204" pitchFamily="18" charset="0"/>
                                    </a:rPr>
                                    <m:t>min</m:t>
                                  </m:r>
                                </m:fName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en-GB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GB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2800" i="1">
                                              <a:latin typeface="Cambria Math" panose="02040503050406030204" pitchFamily="18" charset="0"/>
                                            </a:rPr>
                                            <m:t>𝑃</m:t>
                                          </m:r>
                                        </m:e>
                                        <m:sub>
                                          <m:r>
                                            <a:rPr lang="en-GB" sz="28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GB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GB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sz="2800" i="1">
                                                  <a:latin typeface="Cambria Math" panose="02040503050406030204" pitchFamily="18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sz="28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r>
                                        <a:rPr lang="en-GB" sz="28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sSub>
                                        <m:sSubPr>
                                          <m:ctrlPr>
                                            <a:rPr lang="en-GB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𝑄</m:t>
                                          </m:r>
                                        </m:e>
                                        <m:sub>
                                          <m:r>
                                            <a:rPr lang="en-GB" sz="28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GB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GB"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sz="2800" i="1">
                                                  <a:latin typeface="Cambria Math" panose="02040503050406030204" pitchFamily="18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sz="28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e>
                              </m:func>
                            </m:num>
                            <m:den>
                              <m:sSub>
                                <m:sSubPr>
                                  <m:ctrlPr>
                                    <a:rPr lang="en-GB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8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GB" sz="28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GB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2800" i="1"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GB" sz="28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</m:e>
                      </m:nary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CD465CE-D107-F929-253E-94F8535569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225" y="4454319"/>
                <a:ext cx="7342632" cy="126855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85A5C46-1E0B-E68F-21AC-E84810CD874B}"/>
                  </a:ext>
                </a:extLst>
              </p:cNvPr>
              <p:cNvSpPr txBox="1"/>
              <p:nvPr/>
            </p:nvSpPr>
            <p:spPr>
              <a:xfrm>
                <a:off x="7496555" y="4455448"/>
                <a:ext cx="3857245" cy="1268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</a:rPr>
                        <m:t>≤</m:t>
                      </m:r>
                      <m:nary>
                        <m:naryPr>
                          <m:chr m:val="∏"/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2800" b="0" i="1" smtClean="0"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GB" sz="28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GB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8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GB" sz="28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GB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2800" i="1"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GB" sz="28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</m:e>
                      </m:nary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85A5C46-1E0B-E68F-21AC-E84810CD8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6555" y="4455448"/>
                <a:ext cx="3857245" cy="126855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5C31146E-3328-9A7D-4973-B8C04330C7C7}"/>
                  </a:ext>
                </a:extLst>
              </p:cNvPr>
              <p:cNvSpPr/>
              <p:nvPr/>
            </p:nvSpPr>
            <p:spPr>
              <a:xfrm>
                <a:off x="2642615" y="1989000"/>
                <a:ext cx="6906769" cy="174022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f>
                        <m:f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3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3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𝒪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GB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GB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3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3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𝒞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5C31146E-3328-9A7D-4973-B8C04330C7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2615" y="1989000"/>
                <a:ext cx="6906769" cy="1740225"/>
              </a:xfrm>
              <a:prstGeom prst="round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9B106CFC-A692-9F42-22C2-07C8046A733C}"/>
                  </a:ext>
                </a:extLst>
              </p:cNvPr>
              <p:cNvSpPr/>
              <p:nvPr/>
            </p:nvSpPr>
            <p:spPr>
              <a:xfrm>
                <a:off x="2642615" y="1989000"/>
                <a:ext cx="6906769" cy="174022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f>
                        <m:fPr>
                          <m:ctrlPr>
                            <a:rPr lang="en-GB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sz="32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3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fName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0,</m:t>
                                  </m:r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  <m:d>
                                    <m:dPr>
                                      <m:ctrlP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GB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  <m:d>
                                    <m:dPr>
                                      <m:ctrlP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3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e>
                              </m:d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3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200" b="0" i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Pr</m:t>
                                  </m:r>
                                </m:e>
                                <m:lim>
                                  <m:r>
                                    <a:rPr lang="en-GB" sz="32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𝒞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∧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≠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GB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9B106CFC-A692-9F42-22C2-07C8046A733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2615" y="1989000"/>
                <a:ext cx="6906769" cy="1740225"/>
              </a:xfrm>
              <a:prstGeom prst="round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FF24CC0-DBDF-045E-572A-F568C055B3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022335"/>
              </p:ext>
            </p:extLst>
          </p:nvPr>
        </p:nvGraphicFramePr>
        <p:xfrm>
          <a:off x="6456000" y="1629000"/>
          <a:ext cx="43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7199220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457586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808835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0077695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90203545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66523940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9841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.06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.11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.42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79350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01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.18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.18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6062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FF0000"/>
                          </a:solidFill>
                        </a:rPr>
                        <a:t>.01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.02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.28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0682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.12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1870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.25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.25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646417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8BD261F-67CE-3E88-7A30-F339FCA2A777}"/>
                  </a:ext>
                </a:extLst>
              </p:cNvPr>
              <p:cNvSpPr txBox="1"/>
              <p:nvPr/>
            </p:nvSpPr>
            <p:spPr>
              <a:xfrm>
                <a:off x="6771000" y="1584000"/>
                <a:ext cx="4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8BD261F-67CE-3E88-7A30-F339FCA2A7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1000" y="1584000"/>
                <a:ext cx="450000" cy="461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1D10811-A94E-46B6-F026-E752CA1A0438}"/>
                  </a:ext>
                </a:extLst>
              </p:cNvPr>
              <p:cNvSpPr txBox="1"/>
              <p:nvPr/>
            </p:nvSpPr>
            <p:spPr>
              <a:xfrm>
                <a:off x="6456000" y="1899000"/>
                <a:ext cx="45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1D10811-A94E-46B6-F026-E752CA1A04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000" y="1899000"/>
                <a:ext cx="450000" cy="461665"/>
              </a:xfrm>
              <a:prstGeom prst="rect">
                <a:avLst/>
              </a:prstGeom>
              <a:blipFill>
                <a:blip r:embed="rId15"/>
                <a:stretch>
                  <a:fillRect l="-4054" r="-1351" b="-1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4938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 animBg="1"/>
      <p:bldP spid="15" grpId="0" animBg="1"/>
      <p:bldP spid="15" grpId="1" animBg="1"/>
      <p:bldP spid="17" grpId="0"/>
      <p:bldP spid="17" grpId="1"/>
      <p:bldP spid="18" grpId="0"/>
      <p:bldP spid="18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9DBA2-D7A5-2C3B-0918-598ED576E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More progress upon this work…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9D9E7F8-08DE-5493-BFF2-5CCFF28A084B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GB" dirty="0"/>
                  <a:t>Deterministic algorithm</a:t>
                </a:r>
              </a:p>
              <a:p>
                <a:pPr marL="457200" lvl="1" indent="0">
                  <a:buNone/>
                </a:pPr>
                <a:r>
                  <a:rPr lang="en-GB" sz="2000" b="1" dirty="0">
                    <a:solidFill>
                      <a:srgbClr val="9C85C0">
                        <a:lumMod val="50000"/>
                      </a:srgbClr>
                    </a:solidFill>
                  </a:rPr>
                  <a:t>[Feng-Liu-Liu’23]</a:t>
                </a:r>
                <a:endParaRPr lang="en-GB" sz="2000" dirty="0"/>
              </a:p>
              <a:p>
                <a:pPr lvl="4"/>
                <a:endParaRPr lang="en-GB" dirty="0"/>
              </a:p>
              <a:p>
                <a:r>
                  <a:rPr lang="en-GB" dirty="0"/>
                  <a:t>Improved running time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1.5</m:t>
                            </m:r>
                          </m:sup>
                        </m:sSup>
                      </m:e>
                    </m:d>
                  </m:oMath>
                </a14:m>
                <a:r>
                  <a:rPr lang="en-GB" dirty="0"/>
                  <a:t>, by bounding distortion</a:t>
                </a:r>
              </a:p>
              <a:p>
                <a:pPr marL="457200" lvl="1" indent="0">
                  <a:buNone/>
                </a:pPr>
                <a:r>
                  <a:rPr lang="en-GB" sz="2000" b="1" dirty="0">
                    <a:solidFill>
                      <a:srgbClr val="9C85C0">
                        <a:lumMod val="50000"/>
                      </a:srgbClr>
                    </a:solidFill>
                  </a:rPr>
                  <a:t>[Kontorovich’25]</a:t>
                </a:r>
              </a:p>
              <a:p>
                <a:pPr lvl="3">
                  <a:spcBef>
                    <a:spcPts val="1000"/>
                  </a:spcBef>
                  <a:defRPr/>
                </a:pPr>
                <a:endParaRPr kumimoji="0" lang="en-GB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/>
                  <a:ea typeface="+mn-ea"/>
                  <a:cs typeface="+mn-cs"/>
                </a:endParaRPr>
              </a:p>
              <a:p>
                <a:pPr marL="228600" marR="0" lvl="0" indent="-22860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/>
                    <a:ea typeface="+mn-ea"/>
                    <a:cs typeface="+mn-cs"/>
                  </a:rPr>
                  <a:t>Similarity (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1−</m:t>
                    </m:r>
                    <m:sSub>
                      <m:sSub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𝑑</m:t>
                        </m:r>
                      </m:e>
                      <m:sub>
                        <m:r>
                          <m:rPr>
                            <m:sty m:val="p"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TV</m:t>
                        </m:r>
                      </m:sub>
                    </m:sSub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/>
                    <a:ea typeface="+mn-ea"/>
                    <a:cs typeface="+mn-cs"/>
                  </a:rPr>
                  <a:t>)</a:t>
                </a:r>
                <a:endParaRPr kumimoji="0" lang="en-GB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9C85C0">
                      <a:lumMod val="50000"/>
                    </a:srgbClr>
                  </a:solidFill>
                  <a:effectLst/>
                  <a:uLnTx/>
                  <a:uFillTx/>
                  <a:latin typeface="Cambria" panose="02040503050406030204"/>
                  <a:ea typeface="+mn-ea"/>
                  <a:cs typeface="+mn-cs"/>
                </a:endParaRPr>
              </a:p>
              <a:p>
                <a:pPr marL="457200" lvl="1" indent="0">
                  <a:spcBef>
                    <a:spcPts val="1000"/>
                  </a:spcBef>
                  <a:buNone/>
                  <a:defRPr/>
                </a:pPr>
                <a:r>
                  <a:rPr lang="en-GB" sz="2000" b="1" dirty="0">
                    <a:solidFill>
                      <a:srgbClr val="9C85C0">
                        <a:lumMod val="50000"/>
                      </a:srgbClr>
                    </a:solidFill>
                  </a:rPr>
                  <a:t>[Bhattacharyya-Gayen-Meel-Myrisiotis-Pavan-Vinodchandran’25]</a:t>
                </a:r>
                <a:endParaRPr lang="en-GB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9D9E7F8-08DE-5493-BFF2-5CCFF28A08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2118" t="-23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8441E2-92C5-F1CF-E6E7-101C44CAE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2278375"/>
          </a:xfrm>
        </p:spPr>
        <p:txBody>
          <a:bodyPr>
            <a:normAutofit/>
          </a:bodyPr>
          <a:lstStyle/>
          <a:p>
            <a:r>
              <a:rPr lang="en-GB" dirty="0"/>
              <a:t>More interesting distributions</a:t>
            </a:r>
          </a:p>
          <a:p>
            <a:pPr lvl="1"/>
            <a:r>
              <a:rPr lang="en-GB" dirty="0"/>
              <a:t>Gaussian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9C85C0">
                    <a:lumMod val="50000"/>
                  </a:srgbClr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rPr>
              <a:t>[Bhattacharyya-Feng-Srivastava’25]</a:t>
            </a:r>
            <a:endParaRPr lang="en-GB" dirty="0"/>
          </a:p>
          <a:p>
            <a:pPr lvl="1"/>
            <a:r>
              <a:rPr lang="en-GB" dirty="0"/>
              <a:t>Spin system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9C85C0">
                    <a:lumMod val="50000"/>
                  </a:srgbClr>
                </a:solidFill>
                <a:effectLst/>
                <a:uLnTx/>
                <a:uFillTx/>
                <a:latin typeface="Cambria" panose="02040503050406030204"/>
                <a:ea typeface="+mn-ea"/>
                <a:cs typeface="+mn-cs"/>
              </a:rPr>
              <a:t>[Feng-Liu-Yang’25]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/>
              <a:ea typeface="+mn-ea"/>
              <a:cs typeface="+mn-cs"/>
            </a:endParaRP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1C00C92-8AC7-4947-108C-8A968563395D}"/>
              </a:ext>
            </a:extLst>
          </p:cNvPr>
          <p:cNvSpPr txBox="1">
            <a:spLocks/>
          </p:cNvSpPr>
          <p:nvPr/>
        </p:nvSpPr>
        <p:spPr>
          <a:xfrm>
            <a:off x="6186000" y="4284000"/>
            <a:ext cx="5181600" cy="99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“Completeness” for “</a:t>
            </a:r>
            <a:r>
              <a:rPr lang="en-GB" b="1" dirty="0"/>
              <a:t>VNP</a:t>
            </a:r>
            <a:r>
              <a:rPr lang="en-GB" dirty="0"/>
              <a:t>” with </a:t>
            </a:r>
            <a:r>
              <a:rPr lang="en-GB" dirty="0" err="1"/>
              <a:t>ReLU</a:t>
            </a:r>
            <a:r>
              <a:rPr lang="en-GB" dirty="0"/>
              <a:t> gates? </a:t>
            </a:r>
            <a:endParaRPr lang="en-GB" sz="2000" dirty="0">
              <a:solidFill>
                <a:prstClr val="black"/>
              </a:solidFill>
              <a:latin typeface="Cambria" panose="02040503050406030204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84B218A-CDC9-690E-5A9C-93379DD3A8C1}"/>
              </a:ext>
            </a:extLst>
          </p:cNvPr>
          <p:cNvCxnSpPr/>
          <p:nvPr/>
        </p:nvCxnSpPr>
        <p:spPr>
          <a:xfrm>
            <a:off x="6096000" y="4104000"/>
            <a:ext cx="531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6A4A838-DC56-8C93-8502-CF16BD0310C8}"/>
              </a:ext>
            </a:extLst>
          </p:cNvPr>
          <p:cNvSpPr txBox="1"/>
          <p:nvPr/>
        </p:nvSpPr>
        <p:spPr>
          <a:xfrm>
            <a:off x="8526000" y="4824000"/>
            <a:ext cx="3105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 err="1">
                <a:latin typeface="Brush Script MT" panose="03060802040406070304" pitchFamily="66" charset="0"/>
              </a:rPr>
              <a:t>Tackar</a:t>
            </a:r>
            <a:r>
              <a:rPr lang="en-GB" sz="6000" dirty="0">
                <a:latin typeface="Brush Script MT" panose="03060802040406070304" pitchFamily="66" charset="0"/>
              </a:rPr>
              <a:t>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91F0A4C-6134-15F8-D527-1AD01EB9D9B7}"/>
              </a:ext>
            </a:extLst>
          </p:cNvPr>
          <p:cNvSpPr txBox="1"/>
          <p:nvPr/>
        </p:nvSpPr>
        <p:spPr>
          <a:xfrm>
            <a:off x="6501000" y="5724000"/>
            <a:ext cx="454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/>
              <a:t>arXiv</a:t>
            </a:r>
            <a:r>
              <a:rPr lang="en-GB" sz="2400" dirty="0"/>
              <a:t>: 2208.00740v1, </a:t>
            </a:r>
            <a:r>
              <a:rPr lang="en-GB" sz="2400" b="1" dirty="0">
                <a:solidFill>
                  <a:srgbClr val="FF0000"/>
                </a:solidFill>
              </a:rPr>
              <a:t>5 pages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E42DFB5-46A3-72DA-BF01-567A3A2F3A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11000" y="594000"/>
            <a:ext cx="4819650" cy="62865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1A7AA24-B1FE-F2BA-9B9D-18336BA0AC8F}"/>
              </a:ext>
            </a:extLst>
          </p:cNvPr>
          <p:cNvSpPr txBox="1"/>
          <p:nvPr/>
        </p:nvSpPr>
        <p:spPr>
          <a:xfrm>
            <a:off x="5826000" y="1224000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0" dirty="0">
                <a:solidFill>
                  <a:srgbClr val="333333"/>
                </a:solidFill>
                <a:effectLst/>
                <a:latin typeface="Inter"/>
              </a:rPr>
              <a:t>An open access journal in theoretical computer science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4559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7" grpId="0"/>
      <p:bldP spid="10" grpId="0"/>
      <p:bldP spid="11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41A4F-B24E-4115-5F45-55F8120D5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Total variation distance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4640BDD2-EC1E-8E64-5952-95B7A336A59B}"/>
              </a:ext>
            </a:extLst>
          </p:cNvPr>
          <p:cNvGrpSpPr/>
          <p:nvPr/>
        </p:nvGrpSpPr>
        <p:grpSpPr>
          <a:xfrm>
            <a:off x="1461000" y="1989000"/>
            <a:ext cx="5400000" cy="3600000"/>
            <a:chOff x="1056000" y="1989000"/>
            <a:chExt cx="5400000" cy="360000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51FB985-0561-5D80-8D86-898A92A175CA}"/>
                </a:ext>
              </a:extLst>
            </p:cNvPr>
            <p:cNvGrpSpPr/>
            <p:nvPr/>
          </p:nvGrpSpPr>
          <p:grpSpPr>
            <a:xfrm>
              <a:off x="1056000" y="1989000"/>
              <a:ext cx="540000" cy="3600000"/>
              <a:chOff x="1056000" y="1989000"/>
              <a:chExt cx="540000" cy="3600000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70775B0E-5F0A-CBEA-4F60-B020D860A431}"/>
                  </a:ext>
                </a:extLst>
              </p:cNvPr>
              <p:cNvSpPr/>
              <p:nvPr/>
            </p:nvSpPr>
            <p:spPr>
              <a:xfrm>
                <a:off x="1056000" y="1989000"/>
                <a:ext cx="540000" cy="3600000"/>
              </a:xfrm>
              <a:prstGeom prst="rect">
                <a:avLst/>
              </a:prstGeom>
              <a:solidFill>
                <a:srgbClr val="89814E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1EF8ECC6-0747-79F0-6CBF-99ADFF1CC5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000" y="1989000"/>
                <a:ext cx="540000" cy="0"/>
              </a:xfrm>
              <a:prstGeom prst="line">
                <a:avLst/>
              </a:prstGeom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29C6F633-5E37-CA63-779A-F309D56BB88C}"/>
                </a:ext>
              </a:extLst>
            </p:cNvPr>
            <p:cNvGrpSpPr/>
            <p:nvPr/>
          </p:nvGrpSpPr>
          <p:grpSpPr>
            <a:xfrm>
              <a:off x="1596000" y="3429000"/>
              <a:ext cx="540000" cy="2160000"/>
              <a:chOff x="1056000" y="1989000"/>
              <a:chExt cx="540000" cy="216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B0A0E99-80C9-1960-6C93-B622DAA8FA61}"/>
                  </a:ext>
                </a:extLst>
              </p:cNvPr>
              <p:cNvSpPr/>
              <p:nvPr/>
            </p:nvSpPr>
            <p:spPr>
              <a:xfrm>
                <a:off x="1056000" y="1989000"/>
                <a:ext cx="540000" cy="2160000"/>
              </a:xfrm>
              <a:prstGeom prst="rect">
                <a:avLst/>
              </a:prstGeom>
              <a:solidFill>
                <a:srgbClr val="89814E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B7C02DD7-669E-3056-C9B9-42EEEE4746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000" y="1989000"/>
                <a:ext cx="540000" cy="0"/>
              </a:xfrm>
              <a:prstGeom prst="line">
                <a:avLst/>
              </a:prstGeom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2932FA2-5D8C-2646-3FA4-EF9720D044E2}"/>
                </a:ext>
              </a:extLst>
            </p:cNvPr>
            <p:cNvGrpSpPr/>
            <p:nvPr/>
          </p:nvGrpSpPr>
          <p:grpSpPr>
            <a:xfrm>
              <a:off x="2136000" y="2709000"/>
              <a:ext cx="540000" cy="2880000"/>
              <a:chOff x="1056000" y="1989000"/>
              <a:chExt cx="540000" cy="288000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9176DEB-14D4-5F10-E64E-87215D180680}"/>
                  </a:ext>
                </a:extLst>
              </p:cNvPr>
              <p:cNvSpPr/>
              <p:nvPr/>
            </p:nvSpPr>
            <p:spPr>
              <a:xfrm>
                <a:off x="1056000" y="1989000"/>
                <a:ext cx="540000" cy="2880000"/>
              </a:xfrm>
              <a:prstGeom prst="rect">
                <a:avLst/>
              </a:prstGeom>
              <a:solidFill>
                <a:srgbClr val="89814E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78192638-5860-78D1-490B-0BDE95DF15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000" y="1989000"/>
                <a:ext cx="540000" cy="0"/>
              </a:xfrm>
              <a:prstGeom prst="line">
                <a:avLst/>
              </a:prstGeom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52CF9BA-D977-607F-6206-1FB33E2AB23A}"/>
                </a:ext>
              </a:extLst>
            </p:cNvPr>
            <p:cNvGrpSpPr/>
            <p:nvPr/>
          </p:nvGrpSpPr>
          <p:grpSpPr>
            <a:xfrm>
              <a:off x="2676000" y="4869000"/>
              <a:ext cx="540000" cy="720000"/>
              <a:chOff x="1056000" y="1989000"/>
              <a:chExt cx="540000" cy="720000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9B69FF78-3059-FA62-BF14-3D51428B98B7}"/>
                  </a:ext>
                </a:extLst>
              </p:cNvPr>
              <p:cNvSpPr/>
              <p:nvPr/>
            </p:nvSpPr>
            <p:spPr>
              <a:xfrm>
                <a:off x="1056000" y="1989000"/>
                <a:ext cx="540000" cy="720000"/>
              </a:xfrm>
              <a:prstGeom prst="rect">
                <a:avLst/>
              </a:prstGeom>
              <a:solidFill>
                <a:srgbClr val="89814E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C48E4A4C-4CD1-F685-5D4E-375D45F2DE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000" y="1989000"/>
                <a:ext cx="540000" cy="0"/>
              </a:xfrm>
              <a:prstGeom prst="line">
                <a:avLst/>
              </a:prstGeom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5A7F773-5A6D-BD07-0332-DDC05DC80782}"/>
                </a:ext>
              </a:extLst>
            </p:cNvPr>
            <p:cNvGrpSpPr/>
            <p:nvPr/>
          </p:nvGrpSpPr>
          <p:grpSpPr>
            <a:xfrm>
              <a:off x="3216000" y="1989000"/>
              <a:ext cx="540000" cy="3600000"/>
              <a:chOff x="1056000" y="1989000"/>
              <a:chExt cx="540000" cy="3600000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77E98D64-7DFA-32CD-E9F3-74DBE9E8B837}"/>
                  </a:ext>
                </a:extLst>
              </p:cNvPr>
              <p:cNvSpPr/>
              <p:nvPr/>
            </p:nvSpPr>
            <p:spPr>
              <a:xfrm>
                <a:off x="1056000" y="1989000"/>
                <a:ext cx="540000" cy="3600000"/>
              </a:xfrm>
              <a:prstGeom prst="rect">
                <a:avLst/>
              </a:prstGeom>
              <a:solidFill>
                <a:srgbClr val="89814E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E2AB9B0-0557-1CA5-1387-A62F515A62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000" y="1989000"/>
                <a:ext cx="540000" cy="0"/>
              </a:xfrm>
              <a:prstGeom prst="line">
                <a:avLst/>
              </a:prstGeom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A0864EB8-EDB3-F85A-324C-6126DC7E67BC}"/>
                </a:ext>
              </a:extLst>
            </p:cNvPr>
            <p:cNvGrpSpPr/>
            <p:nvPr/>
          </p:nvGrpSpPr>
          <p:grpSpPr>
            <a:xfrm>
              <a:off x="3756000" y="4149000"/>
              <a:ext cx="540000" cy="1440000"/>
              <a:chOff x="1056000" y="1989000"/>
              <a:chExt cx="540000" cy="1440000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B125D03-6DE6-98BC-102D-2BE495C8AD23}"/>
                  </a:ext>
                </a:extLst>
              </p:cNvPr>
              <p:cNvSpPr/>
              <p:nvPr/>
            </p:nvSpPr>
            <p:spPr>
              <a:xfrm>
                <a:off x="1056000" y="1989000"/>
                <a:ext cx="540000" cy="1440000"/>
              </a:xfrm>
              <a:prstGeom prst="rect">
                <a:avLst/>
              </a:prstGeom>
              <a:solidFill>
                <a:srgbClr val="89814E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48C343FF-57BA-A901-70DE-34752A4D77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000" y="1989000"/>
                <a:ext cx="540000" cy="0"/>
              </a:xfrm>
              <a:prstGeom prst="line">
                <a:avLst/>
              </a:prstGeom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475741D0-E468-9706-4473-0F8C453B14BE}"/>
                </a:ext>
              </a:extLst>
            </p:cNvPr>
            <p:cNvGrpSpPr/>
            <p:nvPr/>
          </p:nvGrpSpPr>
          <p:grpSpPr>
            <a:xfrm>
              <a:off x="4296000" y="3429000"/>
              <a:ext cx="540000" cy="2160000"/>
              <a:chOff x="1056000" y="1989000"/>
              <a:chExt cx="540000" cy="2160000"/>
            </a:xfrm>
          </p:grpSpPr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1A1186F3-E3D0-00B0-9E0B-BF9F231EFBFB}"/>
                  </a:ext>
                </a:extLst>
              </p:cNvPr>
              <p:cNvSpPr/>
              <p:nvPr/>
            </p:nvSpPr>
            <p:spPr>
              <a:xfrm>
                <a:off x="1056000" y="1989000"/>
                <a:ext cx="540000" cy="2160000"/>
              </a:xfrm>
              <a:prstGeom prst="rect">
                <a:avLst/>
              </a:prstGeom>
              <a:solidFill>
                <a:srgbClr val="89814E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8B0609D5-F25C-C686-94A9-B4EE744376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000" y="1989000"/>
                <a:ext cx="540000" cy="0"/>
              </a:xfrm>
              <a:prstGeom prst="line">
                <a:avLst/>
              </a:prstGeom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BCF2B16D-C7E9-F1F5-D126-13360E93F8F4}"/>
                </a:ext>
              </a:extLst>
            </p:cNvPr>
            <p:cNvGrpSpPr/>
            <p:nvPr/>
          </p:nvGrpSpPr>
          <p:grpSpPr>
            <a:xfrm>
              <a:off x="4836000" y="2709000"/>
              <a:ext cx="540000" cy="2880000"/>
              <a:chOff x="1056000" y="1989000"/>
              <a:chExt cx="540000" cy="2880000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6C9F91E3-B159-A5EA-689C-A96F940964F0}"/>
                  </a:ext>
                </a:extLst>
              </p:cNvPr>
              <p:cNvSpPr/>
              <p:nvPr/>
            </p:nvSpPr>
            <p:spPr>
              <a:xfrm>
                <a:off x="1056000" y="1989000"/>
                <a:ext cx="540000" cy="2880000"/>
              </a:xfrm>
              <a:prstGeom prst="rect">
                <a:avLst/>
              </a:prstGeom>
              <a:solidFill>
                <a:srgbClr val="89814E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7334A684-D81F-9531-AD8E-E3493F56AF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000" y="1989000"/>
                <a:ext cx="540000" cy="0"/>
              </a:xfrm>
              <a:prstGeom prst="line">
                <a:avLst/>
              </a:prstGeom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14C0753D-F68A-427B-5E08-F97F553444F1}"/>
                </a:ext>
              </a:extLst>
            </p:cNvPr>
            <p:cNvGrpSpPr/>
            <p:nvPr/>
          </p:nvGrpSpPr>
          <p:grpSpPr>
            <a:xfrm>
              <a:off x="5376000" y="4149000"/>
              <a:ext cx="540000" cy="1440000"/>
              <a:chOff x="1056000" y="1989000"/>
              <a:chExt cx="540000" cy="1440000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8AF2CE7E-230F-79B7-DC94-E2A06BA2741C}"/>
                  </a:ext>
                </a:extLst>
              </p:cNvPr>
              <p:cNvSpPr/>
              <p:nvPr/>
            </p:nvSpPr>
            <p:spPr>
              <a:xfrm>
                <a:off x="1056000" y="1989000"/>
                <a:ext cx="540000" cy="1440000"/>
              </a:xfrm>
              <a:prstGeom prst="rect">
                <a:avLst/>
              </a:prstGeom>
              <a:solidFill>
                <a:srgbClr val="89814E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9E9E708A-B633-B483-AA60-DF9B103D84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000" y="1989000"/>
                <a:ext cx="540000" cy="0"/>
              </a:xfrm>
              <a:prstGeom prst="line">
                <a:avLst/>
              </a:prstGeom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942AFD24-8FD7-9034-C027-66C4CD11DBD9}"/>
                </a:ext>
              </a:extLst>
            </p:cNvPr>
            <p:cNvGrpSpPr/>
            <p:nvPr/>
          </p:nvGrpSpPr>
          <p:grpSpPr>
            <a:xfrm>
              <a:off x="5916000" y="4869000"/>
              <a:ext cx="540000" cy="720000"/>
              <a:chOff x="1056000" y="1989000"/>
              <a:chExt cx="540000" cy="720000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CB5508B0-9167-0577-0A8A-22F721F08628}"/>
                  </a:ext>
                </a:extLst>
              </p:cNvPr>
              <p:cNvSpPr/>
              <p:nvPr/>
            </p:nvSpPr>
            <p:spPr>
              <a:xfrm>
                <a:off x="1056000" y="1989000"/>
                <a:ext cx="540000" cy="720000"/>
              </a:xfrm>
              <a:prstGeom prst="rect">
                <a:avLst/>
              </a:prstGeom>
              <a:solidFill>
                <a:srgbClr val="89814E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AF87BF81-F87C-755D-A035-3F1884D27F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6000" y="1989000"/>
                <a:ext cx="540000" cy="0"/>
              </a:xfrm>
              <a:prstGeom prst="line">
                <a:avLst/>
              </a:prstGeom>
              <a:ln w="5715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7166A5A3-AE5D-DBB0-486A-4CE8B381883D}"/>
              </a:ext>
            </a:extLst>
          </p:cNvPr>
          <p:cNvGrpSpPr/>
          <p:nvPr/>
        </p:nvGrpSpPr>
        <p:grpSpPr>
          <a:xfrm>
            <a:off x="1461000" y="1989000"/>
            <a:ext cx="5400000" cy="3600000"/>
            <a:chOff x="1056000" y="1989000"/>
            <a:chExt cx="5400000" cy="3600000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EB4B2CA-C60A-643D-18DA-5CC82823C546}"/>
                </a:ext>
              </a:extLst>
            </p:cNvPr>
            <p:cNvGrpSpPr/>
            <p:nvPr/>
          </p:nvGrpSpPr>
          <p:grpSpPr>
            <a:xfrm>
              <a:off x="1056000" y="4149000"/>
              <a:ext cx="540000" cy="1440000"/>
              <a:chOff x="3621000" y="2034000"/>
              <a:chExt cx="540000" cy="1440000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4410957-8119-83F8-D4D3-EE0D2EB3315D}"/>
                  </a:ext>
                </a:extLst>
              </p:cNvPr>
              <p:cNvSpPr/>
              <p:nvPr/>
            </p:nvSpPr>
            <p:spPr>
              <a:xfrm>
                <a:off x="3621000" y="2034000"/>
                <a:ext cx="540000" cy="1440000"/>
              </a:xfrm>
              <a:prstGeom prst="rect">
                <a:avLst/>
              </a:prstGeom>
              <a:solidFill>
                <a:srgbClr val="97DBFB">
                  <a:alpha val="4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3CF2DFD-33D3-1CAE-25D5-274B8ADBFF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1000" y="2034000"/>
                <a:ext cx="540000" cy="0"/>
              </a:xfrm>
              <a:prstGeom prst="line">
                <a:avLst/>
              </a:prstGeom>
              <a:ln w="57150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ADC46514-B854-E963-F0C6-80B9D9091298}"/>
                </a:ext>
              </a:extLst>
            </p:cNvPr>
            <p:cNvGrpSpPr/>
            <p:nvPr/>
          </p:nvGrpSpPr>
          <p:grpSpPr>
            <a:xfrm>
              <a:off x="1596000" y="4869000"/>
              <a:ext cx="540000" cy="720000"/>
              <a:chOff x="3621000" y="2034000"/>
              <a:chExt cx="540000" cy="720000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BE6CA138-5357-3C98-6C89-09BEDE320D45}"/>
                  </a:ext>
                </a:extLst>
              </p:cNvPr>
              <p:cNvSpPr/>
              <p:nvPr/>
            </p:nvSpPr>
            <p:spPr>
              <a:xfrm>
                <a:off x="3621000" y="2034000"/>
                <a:ext cx="540000" cy="720000"/>
              </a:xfrm>
              <a:prstGeom prst="rect">
                <a:avLst/>
              </a:prstGeom>
              <a:solidFill>
                <a:srgbClr val="97DBFB">
                  <a:alpha val="4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F418D115-91BF-F502-7B23-CCBDC803B7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1000" y="2034000"/>
                <a:ext cx="540000" cy="0"/>
              </a:xfrm>
              <a:prstGeom prst="line">
                <a:avLst/>
              </a:prstGeom>
              <a:ln w="57150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342238FE-704C-57ED-2ED5-B12226F8C96B}"/>
                </a:ext>
              </a:extLst>
            </p:cNvPr>
            <p:cNvGrpSpPr/>
            <p:nvPr/>
          </p:nvGrpSpPr>
          <p:grpSpPr>
            <a:xfrm>
              <a:off x="2136000" y="2349000"/>
              <a:ext cx="540000" cy="3240000"/>
              <a:chOff x="3621000" y="2034000"/>
              <a:chExt cx="540000" cy="3240000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EE3246D9-818C-1859-8683-A312733758D3}"/>
                  </a:ext>
                </a:extLst>
              </p:cNvPr>
              <p:cNvSpPr/>
              <p:nvPr/>
            </p:nvSpPr>
            <p:spPr>
              <a:xfrm>
                <a:off x="3621000" y="2034000"/>
                <a:ext cx="540000" cy="3240000"/>
              </a:xfrm>
              <a:prstGeom prst="rect">
                <a:avLst/>
              </a:prstGeom>
              <a:solidFill>
                <a:srgbClr val="97DBFB">
                  <a:alpha val="4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E154E84D-0BC1-7F92-BFF2-E6CA2E3AC2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1000" y="2034000"/>
                <a:ext cx="540000" cy="0"/>
              </a:xfrm>
              <a:prstGeom prst="line">
                <a:avLst/>
              </a:prstGeom>
              <a:ln w="57150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9586726E-ED9C-D667-B855-1786C6A5E154}"/>
                </a:ext>
              </a:extLst>
            </p:cNvPr>
            <p:cNvGrpSpPr/>
            <p:nvPr/>
          </p:nvGrpSpPr>
          <p:grpSpPr>
            <a:xfrm>
              <a:off x="2676000" y="3069000"/>
              <a:ext cx="540000" cy="2520000"/>
              <a:chOff x="3621000" y="2034000"/>
              <a:chExt cx="540000" cy="2520000"/>
            </a:xfrm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E1A917E3-8B81-45AA-506B-E498CC5F28D6}"/>
                  </a:ext>
                </a:extLst>
              </p:cNvPr>
              <p:cNvSpPr/>
              <p:nvPr/>
            </p:nvSpPr>
            <p:spPr>
              <a:xfrm>
                <a:off x="3621000" y="2034000"/>
                <a:ext cx="540000" cy="2520000"/>
              </a:xfrm>
              <a:prstGeom prst="rect">
                <a:avLst/>
              </a:prstGeom>
              <a:solidFill>
                <a:srgbClr val="97DBFB">
                  <a:alpha val="4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E895364-4E66-907B-1EF0-9307602F78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1000" y="2034000"/>
                <a:ext cx="540000" cy="0"/>
              </a:xfrm>
              <a:prstGeom prst="line">
                <a:avLst/>
              </a:prstGeom>
              <a:ln w="57150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050B42B0-EB7D-4AA7-AD81-DCFCE3BE9A43}"/>
                </a:ext>
              </a:extLst>
            </p:cNvPr>
            <p:cNvGrpSpPr/>
            <p:nvPr/>
          </p:nvGrpSpPr>
          <p:grpSpPr>
            <a:xfrm>
              <a:off x="3216000" y="3789000"/>
              <a:ext cx="540000" cy="1800000"/>
              <a:chOff x="3621000" y="2034000"/>
              <a:chExt cx="540000" cy="1800000"/>
            </a:xfrm>
          </p:grpSpPr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5B300CCD-5876-04F9-37C3-6C63D35FAD0F}"/>
                  </a:ext>
                </a:extLst>
              </p:cNvPr>
              <p:cNvSpPr/>
              <p:nvPr/>
            </p:nvSpPr>
            <p:spPr>
              <a:xfrm>
                <a:off x="3621000" y="2034000"/>
                <a:ext cx="540000" cy="1800000"/>
              </a:xfrm>
              <a:prstGeom prst="rect">
                <a:avLst/>
              </a:prstGeom>
              <a:solidFill>
                <a:srgbClr val="97DBFB">
                  <a:alpha val="4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61E9B0C6-E0C7-2D22-6695-D8092898C7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1000" y="2034000"/>
                <a:ext cx="540000" cy="0"/>
              </a:xfrm>
              <a:prstGeom prst="line">
                <a:avLst/>
              </a:prstGeom>
              <a:ln w="57150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A478B4DD-518F-4431-5A36-ABB336F95286}"/>
                </a:ext>
              </a:extLst>
            </p:cNvPr>
            <p:cNvGrpSpPr/>
            <p:nvPr/>
          </p:nvGrpSpPr>
          <p:grpSpPr>
            <a:xfrm>
              <a:off x="3756000" y="4149000"/>
              <a:ext cx="540000" cy="1440000"/>
              <a:chOff x="3621000" y="2034000"/>
              <a:chExt cx="540000" cy="1440000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8031497A-1620-ABE4-2382-ECBA058DEE4F}"/>
                  </a:ext>
                </a:extLst>
              </p:cNvPr>
              <p:cNvSpPr/>
              <p:nvPr/>
            </p:nvSpPr>
            <p:spPr>
              <a:xfrm>
                <a:off x="3621000" y="2034000"/>
                <a:ext cx="540000" cy="1440000"/>
              </a:xfrm>
              <a:prstGeom prst="rect">
                <a:avLst/>
              </a:prstGeom>
              <a:solidFill>
                <a:srgbClr val="97DBFB">
                  <a:alpha val="4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04EB5043-BC97-594D-C835-42AC833D23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1000" y="2034000"/>
                <a:ext cx="540000" cy="0"/>
              </a:xfrm>
              <a:prstGeom prst="line">
                <a:avLst/>
              </a:prstGeom>
              <a:ln w="57150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834D7106-E389-2404-F2C0-CC028E823DAE}"/>
                </a:ext>
              </a:extLst>
            </p:cNvPr>
            <p:cNvGrpSpPr/>
            <p:nvPr/>
          </p:nvGrpSpPr>
          <p:grpSpPr>
            <a:xfrm>
              <a:off x="4296000" y="1989000"/>
              <a:ext cx="540000" cy="3600000"/>
              <a:chOff x="3621000" y="2034000"/>
              <a:chExt cx="540000" cy="3600000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52EFE7F6-C060-24D9-804B-B44E7D7F602F}"/>
                  </a:ext>
                </a:extLst>
              </p:cNvPr>
              <p:cNvSpPr/>
              <p:nvPr/>
            </p:nvSpPr>
            <p:spPr>
              <a:xfrm>
                <a:off x="3621000" y="2034000"/>
                <a:ext cx="540000" cy="3600000"/>
              </a:xfrm>
              <a:prstGeom prst="rect">
                <a:avLst/>
              </a:prstGeom>
              <a:solidFill>
                <a:srgbClr val="97DBFB">
                  <a:alpha val="4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092D2633-A4E9-E42B-A870-CF52C5738B7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1000" y="2034000"/>
                <a:ext cx="540000" cy="0"/>
              </a:xfrm>
              <a:prstGeom prst="line">
                <a:avLst/>
              </a:prstGeom>
              <a:ln w="57150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1F27C400-BF3E-D3FA-9DF1-5D3FABD294C9}"/>
                </a:ext>
              </a:extLst>
            </p:cNvPr>
            <p:cNvGrpSpPr/>
            <p:nvPr/>
          </p:nvGrpSpPr>
          <p:grpSpPr>
            <a:xfrm>
              <a:off x="4836000" y="3744000"/>
              <a:ext cx="540000" cy="1845000"/>
              <a:chOff x="3621000" y="2034000"/>
              <a:chExt cx="540000" cy="1845000"/>
            </a:xfrm>
          </p:grpSpPr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E6CC421C-91D4-AC5A-1F9E-5D46212C6142}"/>
                  </a:ext>
                </a:extLst>
              </p:cNvPr>
              <p:cNvSpPr/>
              <p:nvPr/>
            </p:nvSpPr>
            <p:spPr>
              <a:xfrm>
                <a:off x="3621000" y="2034000"/>
                <a:ext cx="540000" cy="1845000"/>
              </a:xfrm>
              <a:prstGeom prst="rect">
                <a:avLst/>
              </a:prstGeom>
              <a:solidFill>
                <a:srgbClr val="97DBFB">
                  <a:alpha val="4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49EF0CEA-CE55-65C0-4C98-59EA28F9F5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1000" y="2034000"/>
                <a:ext cx="540000" cy="0"/>
              </a:xfrm>
              <a:prstGeom prst="line">
                <a:avLst/>
              </a:prstGeom>
              <a:ln w="57150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450D700D-B108-2166-7E04-643BD099EC0E}"/>
                </a:ext>
              </a:extLst>
            </p:cNvPr>
            <p:cNvGrpSpPr/>
            <p:nvPr/>
          </p:nvGrpSpPr>
          <p:grpSpPr>
            <a:xfrm>
              <a:off x="5376000" y="2349000"/>
              <a:ext cx="540000" cy="3240000"/>
              <a:chOff x="3621000" y="2034000"/>
              <a:chExt cx="540000" cy="3240000"/>
            </a:xfrm>
          </p:grpSpPr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0989D20C-ECF5-23E5-F21D-32CC8CC694B6}"/>
                  </a:ext>
                </a:extLst>
              </p:cNvPr>
              <p:cNvSpPr/>
              <p:nvPr/>
            </p:nvSpPr>
            <p:spPr>
              <a:xfrm>
                <a:off x="3621000" y="2034000"/>
                <a:ext cx="540000" cy="3240000"/>
              </a:xfrm>
              <a:prstGeom prst="rect">
                <a:avLst/>
              </a:prstGeom>
              <a:solidFill>
                <a:srgbClr val="97DBFB">
                  <a:alpha val="4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6D0A528B-4525-62A4-4F26-0B1D59975B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1000" y="2034000"/>
                <a:ext cx="540000" cy="0"/>
              </a:xfrm>
              <a:prstGeom prst="line">
                <a:avLst/>
              </a:prstGeom>
              <a:ln w="57150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3DEA8321-3F0C-1A5B-0C61-00939C1AA2FD}"/>
                </a:ext>
              </a:extLst>
            </p:cNvPr>
            <p:cNvGrpSpPr/>
            <p:nvPr/>
          </p:nvGrpSpPr>
          <p:grpSpPr>
            <a:xfrm>
              <a:off x="5916000" y="3744000"/>
              <a:ext cx="540000" cy="1845000"/>
              <a:chOff x="3621000" y="2034000"/>
              <a:chExt cx="540000" cy="1845000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A4928721-8761-235D-D6C4-DA82657DAD53}"/>
                  </a:ext>
                </a:extLst>
              </p:cNvPr>
              <p:cNvSpPr/>
              <p:nvPr/>
            </p:nvSpPr>
            <p:spPr>
              <a:xfrm>
                <a:off x="3621000" y="2034000"/>
                <a:ext cx="540000" cy="1845000"/>
              </a:xfrm>
              <a:prstGeom prst="rect">
                <a:avLst/>
              </a:prstGeom>
              <a:solidFill>
                <a:srgbClr val="97DBFB">
                  <a:alpha val="4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5A8A4B6C-E609-D992-2477-1F4C7BAB5A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1000" y="2034000"/>
                <a:ext cx="540000" cy="0"/>
              </a:xfrm>
              <a:prstGeom prst="line">
                <a:avLst/>
              </a:prstGeom>
              <a:ln w="57150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23567BB0-61AB-C419-C18E-3EB600328EB0}"/>
              </a:ext>
            </a:extLst>
          </p:cNvPr>
          <p:cNvGrpSpPr/>
          <p:nvPr/>
        </p:nvGrpSpPr>
        <p:grpSpPr>
          <a:xfrm>
            <a:off x="1461000" y="1989000"/>
            <a:ext cx="4320000" cy="2880000"/>
            <a:chOff x="1056000" y="1989000"/>
            <a:chExt cx="4320000" cy="2880000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52E6364D-ADEB-69E5-980B-0F93BF4C31A4}"/>
                </a:ext>
              </a:extLst>
            </p:cNvPr>
            <p:cNvSpPr/>
            <p:nvPr/>
          </p:nvSpPr>
          <p:spPr>
            <a:xfrm>
              <a:off x="1056000" y="1989000"/>
              <a:ext cx="540000" cy="216000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C990C32D-0FC9-0357-CCB9-D419C20BC813}"/>
                </a:ext>
              </a:extLst>
            </p:cNvPr>
            <p:cNvSpPr/>
            <p:nvPr/>
          </p:nvSpPr>
          <p:spPr>
            <a:xfrm>
              <a:off x="1596000" y="3429000"/>
              <a:ext cx="540000" cy="144000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2E3739DE-A16F-A918-384E-8FD349854F65}"/>
                </a:ext>
              </a:extLst>
            </p:cNvPr>
            <p:cNvSpPr/>
            <p:nvPr/>
          </p:nvSpPr>
          <p:spPr>
            <a:xfrm>
              <a:off x="3216000" y="1989000"/>
              <a:ext cx="540000" cy="180000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0DC9719A-20A4-BE1A-93D9-B0A3E5659071}"/>
                </a:ext>
              </a:extLst>
            </p:cNvPr>
            <p:cNvSpPr/>
            <p:nvPr/>
          </p:nvSpPr>
          <p:spPr>
            <a:xfrm>
              <a:off x="4836000" y="2709000"/>
              <a:ext cx="540000" cy="103500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24BC7CE-EBAA-7A72-BE57-46F46CA1E19E}"/>
              </a:ext>
            </a:extLst>
          </p:cNvPr>
          <p:cNvGrpSpPr/>
          <p:nvPr/>
        </p:nvGrpSpPr>
        <p:grpSpPr>
          <a:xfrm>
            <a:off x="2541000" y="1989000"/>
            <a:ext cx="4320000" cy="2880000"/>
            <a:chOff x="2136000" y="1989000"/>
            <a:chExt cx="4320000" cy="2880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2F4A544-AD69-2753-8FF1-BE30F8DDA732}"/>
                </a:ext>
              </a:extLst>
            </p:cNvPr>
            <p:cNvSpPr/>
            <p:nvPr/>
          </p:nvSpPr>
          <p:spPr>
            <a:xfrm>
              <a:off x="2136000" y="2349000"/>
              <a:ext cx="540000" cy="36000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9B09E9D5-4987-5FE4-ECA0-44F67B3E509E}"/>
                </a:ext>
              </a:extLst>
            </p:cNvPr>
            <p:cNvSpPr/>
            <p:nvPr/>
          </p:nvSpPr>
          <p:spPr>
            <a:xfrm>
              <a:off x="2676000" y="3069000"/>
              <a:ext cx="540000" cy="180000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98AD31A3-7D30-0FB8-548D-27768178960E}"/>
                </a:ext>
              </a:extLst>
            </p:cNvPr>
            <p:cNvSpPr/>
            <p:nvPr/>
          </p:nvSpPr>
          <p:spPr>
            <a:xfrm>
              <a:off x="4296000" y="1989000"/>
              <a:ext cx="540000" cy="144000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35169132-57FB-2B9F-A127-12A6E9A05676}"/>
                </a:ext>
              </a:extLst>
            </p:cNvPr>
            <p:cNvSpPr/>
            <p:nvPr/>
          </p:nvSpPr>
          <p:spPr>
            <a:xfrm>
              <a:off x="5376000" y="2349000"/>
              <a:ext cx="540000" cy="180000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E2D3D135-616C-F162-CE4C-0AEE69ED805E}"/>
                </a:ext>
              </a:extLst>
            </p:cNvPr>
            <p:cNvSpPr/>
            <p:nvPr/>
          </p:nvSpPr>
          <p:spPr>
            <a:xfrm>
              <a:off x="5916000" y="3744000"/>
              <a:ext cx="540000" cy="112500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B37FB17F-FAD2-7F52-73A1-C4204F8F3127}"/>
                  </a:ext>
                </a:extLst>
              </p:cNvPr>
              <p:cNvSpPr/>
              <p:nvPr/>
            </p:nvSpPr>
            <p:spPr>
              <a:xfrm>
                <a:off x="6771000" y="1899000"/>
                <a:ext cx="4680000" cy="2565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24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TV</m:t>
                          </m:r>
                        </m:sub>
                      </m:sSub>
                      <m:d>
                        <m:d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GB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n-GB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ty m:val="p"/>
                            </m:rPr>
                            <a:rPr lang="en-GB" sz="24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Ω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e>
                              </m:d>
                            </m:num>
                            <m:den>
                              <m: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GB" sz="2400" dirty="0">
                  <a:solidFill>
                    <a:prstClr val="black"/>
                  </a:solidFill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ty m:val="p"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Ω</m:t>
                          </m:r>
                        </m:sub>
                        <m:sup/>
                        <m:e>
                          <m:func>
                            <m:funcPr>
                              <m:ctrlP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fName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GB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  <m:d>
                                    <m:dPr>
                                      <m:ctrlPr>
                                        <a:rPr lang="en-GB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  <m:r>
                                    <a:rPr lang="en-GB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  <m:d>
                                    <m:dPr>
                                      <m:ctrlPr>
                                        <a:rPr lang="en-GB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  <m:r>
                                    <a:rPr lang="en-GB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,0</m:t>
                                  </m:r>
                                </m:e>
                              </m:d>
                            </m:e>
                          </m:func>
                        </m:e>
                      </m:nary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B37FB17F-FAD2-7F52-73A1-C4204F8F312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1000" y="1899000"/>
                <a:ext cx="4680000" cy="25650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3CED10BA-FD0E-1E80-2B97-D4A271D7653F}"/>
              </a:ext>
            </a:extLst>
          </p:cNvPr>
          <p:cNvCxnSpPr>
            <a:cxnSpLocks/>
          </p:cNvCxnSpPr>
          <p:nvPr/>
        </p:nvCxnSpPr>
        <p:spPr>
          <a:xfrm>
            <a:off x="1461000" y="5589000"/>
            <a:ext cx="576000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BA72E92A-0CDB-FE6C-C265-F770FB53B7AA}"/>
                  </a:ext>
                </a:extLst>
              </p:cNvPr>
              <p:cNvSpPr txBox="1"/>
              <p:nvPr/>
            </p:nvSpPr>
            <p:spPr>
              <a:xfrm>
                <a:off x="6996000" y="5454000"/>
                <a:ext cx="5850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𝜔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BA72E92A-0CDB-FE6C-C265-F770FB53B7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6000" y="5454000"/>
                <a:ext cx="585000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064604EF-010A-C2E8-42C5-A0E485ACC15F}"/>
              </a:ext>
            </a:extLst>
          </p:cNvPr>
          <p:cNvCxnSpPr>
            <a:cxnSpLocks/>
          </p:cNvCxnSpPr>
          <p:nvPr/>
        </p:nvCxnSpPr>
        <p:spPr>
          <a:xfrm flipV="1">
            <a:off x="1461000" y="1584000"/>
            <a:ext cx="0" cy="400500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E89D4571-922F-04DE-55EF-4FA231D2043D}"/>
                  </a:ext>
                </a:extLst>
              </p:cNvPr>
              <p:cNvSpPr txBox="1"/>
              <p:nvPr/>
            </p:nvSpPr>
            <p:spPr>
              <a:xfrm>
                <a:off x="381000" y="1449000"/>
                <a:ext cx="117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E89D4571-922F-04DE-55EF-4FA231D204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449000"/>
                <a:ext cx="1170000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D7F85F97-A112-294D-A38F-98A7C8612584}"/>
                  </a:ext>
                </a:extLst>
              </p:cNvPr>
              <p:cNvSpPr txBox="1"/>
              <p:nvPr/>
            </p:nvSpPr>
            <p:spPr>
              <a:xfrm>
                <a:off x="381000" y="1809000"/>
                <a:ext cx="117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𝑄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D7F85F97-A112-294D-A38F-98A7C86125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809000"/>
                <a:ext cx="1170000" cy="461665"/>
              </a:xfrm>
              <a:prstGeom prst="rect">
                <a:avLst/>
              </a:prstGeom>
              <a:blipFill>
                <a:blip r:embed="rId5"/>
                <a:stretch>
                  <a:fillRect b="-1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872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EDB99D1-4E8B-6EFB-FF87-3C1D0C7A9CCF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GB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GB" dirty="0"/>
                  <a:t>-divergences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EDB99D1-4E8B-6EFB-FF87-3C1D0C7A9CC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461" b="-96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A10474F-54B3-10F6-4C37-CEE645BCAD9A}"/>
                  </a:ext>
                </a:extLst>
              </p:cNvPr>
              <p:cNvSpPr/>
              <p:nvPr/>
            </p:nvSpPr>
            <p:spPr>
              <a:xfrm>
                <a:off x="1416000" y="4959000"/>
                <a:ext cx="9721120" cy="1305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14400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GB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lit/>
                            </m:r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 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n-GB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ty m:val="p"/>
                            </m:rPr>
                            <a:rPr lang="en-GB" sz="24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Ω</m:t>
                          </m:r>
                        </m:sub>
                        <m:sup/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  <m:r>
                            <a:rPr lang="en-GB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den>
                              </m:f>
                            </m:e>
                          </m:d>
                        </m:e>
                      </m:nary>
                      <m:r>
                        <a:rPr lang="en-GB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𝔼</m:t>
                          </m:r>
                        </m:e>
                        <m:sub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∼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A10474F-54B3-10F6-4C37-CEE645BCAD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000" y="4959000"/>
                <a:ext cx="9721120" cy="13050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0703B971-565F-94C3-0B9B-250FBD2CBEF1}"/>
                  </a:ext>
                </a:extLst>
              </p:cNvPr>
              <p:cNvSpPr/>
              <p:nvPr/>
            </p:nvSpPr>
            <p:spPr>
              <a:xfrm>
                <a:off x="1416000" y="3339000"/>
                <a:ext cx="9721120" cy="1305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14400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2400" b="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KL</m:t>
                          </m:r>
                        </m:sub>
                      </m:sSub>
                      <m:d>
                        <m:d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lit/>
                            </m:r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 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n-GB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ty m:val="p"/>
                            </m:rPr>
                            <a:rPr lang="en-GB" sz="24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Ω</m:t>
                          </m:r>
                        </m:sub>
                        <m:sup/>
                        <m:e>
                          <m:r>
                            <a:rPr lang="en-GB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  <m:func>
                            <m:funcPr>
                              <m:ctrlP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  <m:d>
                                        <m:dPr>
                                          <m:ctrlPr>
                                            <a:rPr lang="en-GB" sz="24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GB" sz="24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</m:d>
                                    </m:num>
                                    <m:den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𝑄</m:t>
                                      </m:r>
                                      <m:d>
                                        <m:dPr>
                                          <m:ctrlPr>
                                            <a:rPr lang="en-GB" sz="24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GB" sz="24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</m:d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nary>
                      <m:r>
                        <a:rPr lang="en-GB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𝔼</m:t>
                          </m:r>
                        </m:e>
                        <m:sub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∼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</m:d>
                            </m:den>
                          </m:f>
                          <m:func>
                            <m:funcPr>
                              <m:ctrlP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den>
                              </m:f>
                            </m:e>
                          </m:func>
                        </m:e>
                      </m:d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0703B971-565F-94C3-0B9B-250FBD2CBE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000" y="3339000"/>
                <a:ext cx="9721120" cy="1305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AFD15DFF-D2D3-5608-D5DC-C434327BE693}"/>
                  </a:ext>
                </a:extLst>
              </p:cNvPr>
              <p:cNvSpPr/>
              <p:nvPr/>
            </p:nvSpPr>
            <p:spPr>
              <a:xfrm>
                <a:off x="1416000" y="1719000"/>
                <a:ext cx="9721120" cy="126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14400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2400" b="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TV</m:t>
                          </m:r>
                        </m:sub>
                      </m:sSub>
                      <m:d>
                        <m:d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lit/>
                            </m:r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 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n-GB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ty m:val="p"/>
                            </m:rPr>
                            <a:rPr lang="en-GB" sz="24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Ω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e>
                              </m:d>
                            </m:num>
                            <m:den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nary>
                      <m:r>
                        <a:rPr lang="en-GB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𝔼</m:t>
                          </m:r>
                        </m:e>
                        <m:sub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∼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begChr m:val="|"/>
                              <m:endChr m:val="|"/>
                              <m:ctrlP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  <m:d>
                                    <m:dPr>
                                      <m:ctrlPr>
                                        <a:rPr lang="en-GB" sz="2400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  <m:d>
                                    <m:dPr>
                                      <m:ctrlPr>
                                        <a:rPr lang="en-GB" sz="2400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AFD15DFF-D2D3-5608-D5DC-C434327BE6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000" y="1719000"/>
                <a:ext cx="9721120" cy="12600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AC4A2AB5-542A-058A-EB7B-0A4FC59FA283}"/>
              </a:ext>
            </a:extLst>
          </p:cNvPr>
          <p:cNvSpPr/>
          <p:nvPr/>
        </p:nvSpPr>
        <p:spPr>
          <a:xfrm>
            <a:off x="1056000" y="1494000"/>
            <a:ext cx="2205000" cy="54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</a:rPr>
              <a:t>TV distance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C05063-4F1E-FCE1-CED1-74A460372754}"/>
              </a:ext>
            </a:extLst>
          </p:cNvPr>
          <p:cNvSpPr/>
          <p:nvPr/>
        </p:nvSpPr>
        <p:spPr>
          <a:xfrm>
            <a:off x="1056000" y="3069000"/>
            <a:ext cx="4950000" cy="54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</a:rPr>
              <a:t>Kullback</a:t>
            </a:r>
            <a:r>
              <a:rPr lang="en-GB" b="1" dirty="0"/>
              <a:t>–</a:t>
            </a:r>
            <a:r>
              <a:rPr lang="en-GB" sz="2800" b="1" dirty="0" err="1">
                <a:solidFill>
                  <a:schemeClr val="bg1"/>
                </a:solidFill>
              </a:rPr>
              <a:t>Leibler</a:t>
            </a:r>
            <a:r>
              <a:rPr lang="en-GB" sz="2800" b="1" dirty="0">
                <a:solidFill>
                  <a:schemeClr val="bg1"/>
                </a:solidFill>
              </a:rPr>
              <a:t> divergence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AD2EB7A-8E70-E938-1B55-A8CCA5F69141}"/>
                  </a:ext>
                </a:extLst>
              </p:cNvPr>
              <p:cNvSpPr/>
              <p:nvPr/>
            </p:nvSpPr>
            <p:spPr>
              <a:xfrm>
                <a:off x="1056000" y="4734000"/>
                <a:ext cx="2340000" cy="540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GB" sz="2800" dirty="0">
                    <a:solidFill>
                      <a:schemeClr val="bg1"/>
                    </a:solidFill>
                  </a:rPr>
                  <a:t>-</a:t>
                </a:r>
                <a:r>
                  <a:rPr lang="en-GB" sz="2800" b="1" dirty="0">
                    <a:solidFill>
                      <a:schemeClr val="bg1"/>
                    </a:solidFill>
                  </a:rPr>
                  <a:t>divergence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AD2EB7A-8E70-E938-1B55-A8CCA5F691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000" y="4734000"/>
                <a:ext cx="2340000" cy="540000"/>
              </a:xfrm>
              <a:prstGeom prst="rect">
                <a:avLst/>
              </a:prstGeom>
              <a:blipFill>
                <a:blip r:embed="rId6"/>
                <a:stretch>
                  <a:fillRect t="-8791" r="-3618" b="-26374"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236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3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15566-A6E5-424A-1919-75DDB555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simple distribution…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C89D342-76A2-3C97-4584-603D2968CB04}"/>
                  </a:ext>
                </a:extLst>
              </p:cNvPr>
              <p:cNvSpPr txBox="1"/>
              <p:nvPr/>
            </p:nvSpPr>
            <p:spPr>
              <a:xfrm>
                <a:off x="1146000" y="4059000"/>
                <a:ext cx="99000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4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  <m:t>…</m:t>
                          </m:r>
                          <m:sSub>
                            <m:sSubPr>
                              <m:ctrlP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GB" sz="4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GB" sz="4400" b="0" i="1" dirty="0" smtClean="0">
                          <a:latin typeface="Cambria Math" panose="02040503050406030204" pitchFamily="18" charset="0"/>
                        </a:rPr>
                        <m:t>…</m:t>
                      </m:r>
                      <m:sSub>
                        <m:sSubPr>
                          <m:ctrlP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d>
                        <m:dPr>
                          <m:ctrlP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GB" sz="4400" b="0" i="1" dirty="0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4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C89D342-76A2-3C97-4584-603D2968CB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000" y="4059000"/>
                <a:ext cx="9900000" cy="76944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A5406DA-0F5A-1043-0459-A07401E8141D}"/>
                  </a:ext>
                </a:extLst>
              </p:cNvPr>
              <p:cNvSpPr txBox="1"/>
              <p:nvPr/>
            </p:nvSpPr>
            <p:spPr>
              <a:xfrm>
                <a:off x="1146000" y="2749559"/>
                <a:ext cx="99000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40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4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sz="4400" b="0" i="1" dirty="0" smtClean="0">
                          <a:latin typeface="Cambria Math" panose="02040503050406030204" pitchFamily="18" charset="0"/>
                        </a:rPr>
                        <m:t>⊗</m:t>
                      </m:r>
                      <m:sSub>
                        <m:sSubPr>
                          <m:ctrlP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sz="4400" b="0" i="1" dirty="0" smtClean="0">
                          <a:latin typeface="Cambria Math" panose="02040503050406030204" pitchFamily="18" charset="0"/>
                        </a:rPr>
                        <m:t>⊗…⊗</m:t>
                      </m:r>
                      <m:sSub>
                        <m:sSubPr>
                          <m:ctrlP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4400" b="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GB" sz="4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A5406DA-0F5A-1043-0459-A07401E814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000" y="2749559"/>
                <a:ext cx="9900000" cy="7694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Left Brace 14">
            <a:extLst>
              <a:ext uri="{FF2B5EF4-FFF2-40B4-BE49-F238E27FC236}">
                <a16:creationId xmlns:a16="http://schemas.microsoft.com/office/drawing/2014/main" id="{6BBE15DF-5829-35CF-7812-2C7EB809666A}"/>
              </a:ext>
            </a:extLst>
          </p:cNvPr>
          <p:cNvSpPr/>
          <p:nvPr/>
        </p:nvSpPr>
        <p:spPr>
          <a:xfrm rot="5400000">
            <a:off x="6388318" y="657240"/>
            <a:ext cx="405361" cy="3960000"/>
          </a:xfrm>
          <a:prstGeom prst="leftBrace">
            <a:avLst>
              <a:gd name="adj1" fmla="val 122710"/>
              <a:gd name="adj2" fmla="val 50000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5B396E-2956-3E2F-D415-E53752010E70}"/>
              </a:ext>
            </a:extLst>
          </p:cNvPr>
          <p:cNvSpPr txBox="1"/>
          <p:nvPr/>
        </p:nvSpPr>
        <p:spPr>
          <a:xfrm>
            <a:off x="5556000" y="1939559"/>
            <a:ext cx="21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independent</a:t>
            </a:r>
          </a:p>
        </p:txBody>
      </p:sp>
    </p:spTree>
    <p:extLst>
      <p:ext uri="{BB962C8B-B14F-4D97-AF65-F5344CB8AC3E}">
        <p14:creationId xmlns:p14="http://schemas.microsoft.com/office/powerpoint/2010/main" val="2376167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27FF4-95EB-8CF9-D138-27B71A206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82594-3536-47F1-C3B0-527558ADC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solidFill>
                  <a:srgbClr val="FF0000"/>
                </a:solidFill>
              </a:rPr>
              <a:t>Tensorisation</a:t>
            </a:r>
            <a:r>
              <a:rPr lang="en-GB" dirty="0"/>
              <a:t> of KL-divergence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0E8A29D-C2CB-FF14-CEBD-49BDC516AAD9}"/>
                  </a:ext>
                </a:extLst>
              </p:cNvPr>
              <p:cNvSpPr/>
              <p:nvPr/>
            </p:nvSpPr>
            <p:spPr>
              <a:xfrm>
                <a:off x="1416000" y="1719000"/>
                <a:ext cx="9721120" cy="1305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14400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2400" b="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KL</m:t>
                          </m:r>
                        </m:sub>
                      </m:sSub>
                      <m:d>
                        <m:d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lit/>
                            </m:r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 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n-GB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ty m:val="p"/>
                            </m:rPr>
                            <a:rPr lang="en-GB" sz="24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Ω</m:t>
                          </m:r>
                        </m:sub>
                        <m:sup/>
                        <m:e>
                          <m:r>
                            <a:rPr lang="en-GB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  <m:func>
                            <m:funcPr>
                              <m:ctrlP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  <m:d>
                                        <m:dPr>
                                          <m:ctrlPr>
                                            <a:rPr lang="en-GB" sz="24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GB" sz="24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</m:d>
                                    </m:num>
                                    <m:den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𝑄</m:t>
                                      </m:r>
                                      <m:d>
                                        <m:dPr>
                                          <m:ctrlPr>
                                            <a:rPr lang="en-GB" sz="24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GB" sz="24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</m:d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nary>
                      <m:r>
                        <a:rPr lang="en-GB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𝔼</m:t>
                          </m:r>
                        </m:e>
                        <m:sub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∼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d>
                                <m:dPr>
                                  <m:ctrlP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</m:d>
                            </m:den>
                          </m:f>
                          <m:func>
                            <m:funcPr>
                              <m:ctrlP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den>
                              </m:f>
                            </m:e>
                          </m:func>
                        </m:e>
                      </m:d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1D9F52D-1D04-6197-6E8C-5DDF6440F3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000" y="1719000"/>
                <a:ext cx="9721120" cy="13050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171CA7F7-B0E8-27DC-64F8-AD66302B30C4}"/>
              </a:ext>
            </a:extLst>
          </p:cNvPr>
          <p:cNvSpPr/>
          <p:nvPr/>
        </p:nvSpPr>
        <p:spPr>
          <a:xfrm>
            <a:off x="1056000" y="1494000"/>
            <a:ext cx="4860000" cy="54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</a:rPr>
              <a:t>Kullback</a:t>
            </a:r>
            <a:r>
              <a:rPr lang="en-GB" b="1" dirty="0"/>
              <a:t>–</a:t>
            </a:r>
            <a:r>
              <a:rPr lang="en-GB" sz="2800" b="1" dirty="0" err="1">
                <a:solidFill>
                  <a:schemeClr val="bg1"/>
                </a:solidFill>
              </a:rPr>
              <a:t>Leibler</a:t>
            </a:r>
            <a:r>
              <a:rPr lang="en-GB" sz="2800" b="1" dirty="0">
                <a:solidFill>
                  <a:schemeClr val="bg1"/>
                </a:solidFill>
              </a:rPr>
              <a:t> divergence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0E06C04-5988-9444-7D87-F1CDF8E9B5E8}"/>
                  </a:ext>
                </a:extLst>
              </p:cNvPr>
              <p:cNvSpPr txBox="1"/>
              <p:nvPr/>
            </p:nvSpPr>
            <p:spPr>
              <a:xfrm>
                <a:off x="876000" y="3159000"/>
                <a:ext cx="454500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GB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GB" sz="32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kumimoji="0" lang="en-GB" sz="32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KL</m:t>
                          </m:r>
                        </m:sub>
                      </m:sSub>
                      <m:d>
                        <m:dPr>
                          <m:ctrlPr>
                            <a:rPr kumimoji="0" lang="en-GB" sz="32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r>
                            <a:rPr kumimoji="0" lang="en-GB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⊗</m:t>
                          </m:r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  <m:r>
                            <a:rPr kumimoji="0" lang="en-GB" sz="32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m:rPr>
                              <m:lit/>
                            </m:rPr>
                            <a:rPr kumimoji="0" lang="en-GB" sz="32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|</m:t>
                          </m:r>
                          <m:r>
                            <a:rPr kumimoji="0" lang="en-GB" sz="32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| </m:t>
                          </m:r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𝑄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r>
                            <a:rPr kumimoji="0" lang="en-GB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⊗</m:t>
                          </m:r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𝑄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CDFE7D1-0005-4EBE-67C1-420856742D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000" y="3159000"/>
                <a:ext cx="4545000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D79DD0-A2F8-EBE6-B61B-B46EA060F3B8}"/>
                  </a:ext>
                </a:extLst>
              </p:cNvPr>
              <p:cNvSpPr txBox="1"/>
              <p:nvPr/>
            </p:nvSpPr>
            <p:spPr>
              <a:xfrm>
                <a:off x="1326000" y="3789000"/>
                <a:ext cx="4185000" cy="17170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GB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kumimoji="0" lang="en-GB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>
                          <m:eqArr>
                            <m:eqArr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kumimoji="0" lang="en-GB" sz="3200" b="0" i="0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kumimoji="0" lang="en-GB" sz="3200" b="0" i="0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sub>
                        <m:sup/>
                        <m:e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D79DD0-A2F8-EBE6-B61B-B46EA060F3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6000" y="3789000"/>
                <a:ext cx="4185000" cy="17170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3395D3A-C2B9-3F7A-EA76-8045EA3ED730}"/>
                  </a:ext>
                </a:extLst>
              </p:cNvPr>
              <p:cNvSpPr txBox="1"/>
              <p:nvPr/>
            </p:nvSpPr>
            <p:spPr>
              <a:xfrm>
                <a:off x="5241000" y="3789000"/>
                <a:ext cx="5895000" cy="11988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320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sz="3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32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𝑃</m:t>
                                          </m:r>
                                        </m:e>
                                        <m:sub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𝑄</m:t>
                                          </m:r>
                                        </m:e>
                                        <m:sub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den>
                                  </m:f>
                                </m:e>
                              </m:d>
                            </m:e>
                          </m:func>
                          <m: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320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sz="3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32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𝑃</m:t>
                                          </m:r>
                                        </m:e>
                                        <m:sub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𝑄</m:t>
                                          </m:r>
                                        </m:e>
                                        <m:sub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3395D3A-C2B9-3F7A-EA76-8045EA3ED7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1000" y="3789000"/>
                <a:ext cx="5895000" cy="11988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DE4D4A3-5106-3FEE-988C-E5AE8E1ACB71}"/>
                  </a:ext>
                </a:extLst>
              </p:cNvPr>
              <p:cNvSpPr txBox="1"/>
              <p:nvPr/>
            </p:nvSpPr>
            <p:spPr>
              <a:xfrm>
                <a:off x="1326000" y="3758400"/>
                <a:ext cx="8010000" cy="17170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GB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kumimoji="0" lang="en-GB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>
                          <m:eqArr>
                            <m:eqArr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kumimoji="0" lang="en-GB" sz="3200" b="0" i="0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kumimoji="0" lang="en-GB" sz="3200" b="0" i="0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sub>
                        <m:sup/>
                        <m:e>
                          <m:sSub>
                            <m:sSub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3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3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lang="en-GB" sz="3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func>
                            <m:func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320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sz="3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32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𝑃</m:t>
                                          </m:r>
                                        </m:e>
                                        <m:sub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𝑄</m:t>
                                          </m:r>
                                        </m:e>
                                        <m:sub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nary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DE4D4A3-5106-3FEE-988C-E5AE8E1ACB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6000" y="3758400"/>
                <a:ext cx="8010000" cy="171700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EF4D7FF-2EB9-D556-4F0C-44B0C73502E0}"/>
                  </a:ext>
                </a:extLst>
              </p:cNvPr>
              <p:cNvSpPr txBox="1"/>
              <p:nvPr/>
            </p:nvSpPr>
            <p:spPr>
              <a:xfrm>
                <a:off x="4161000" y="4959000"/>
                <a:ext cx="6570000" cy="17170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32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kumimoji="0" lang="en-GB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>
                          <m:eqArr>
                            <m:eqArr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kumimoji="0" lang="en-GB" sz="3200" b="0" i="0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∈</m:t>
                              </m:r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kumimoji="0" lang="en-GB" sz="3200" b="0" i="0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sub>
                        <m:sup/>
                        <m:e>
                          <m:sSub>
                            <m:sSub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GB" sz="32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3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3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lang="en-GB" sz="32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func>
                            <m:func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320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sz="3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32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𝑃</m:t>
                                          </m:r>
                                        </m:e>
                                        <m:sub>
                                          <m:r>
                                            <a:rPr lang="en-GB" sz="3200" b="0" i="1" smtClea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sz="3200" b="0" i="1" smtClea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𝑄</m:t>
                                          </m:r>
                                        </m:e>
                                        <m:sub>
                                          <m:r>
                                            <a:rPr lang="en-GB" sz="3200" b="0" i="1" smtClea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sz="3200" b="0" i="1" smtClea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nary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EF4D7FF-2EB9-D556-4F0C-44B0C73502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1000" y="4959000"/>
                <a:ext cx="6570000" cy="171700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E20076F-D17B-0BB3-29DD-2074C179AA3F}"/>
                  </a:ext>
                </a:extLst>
              </p:cNvPr>
              <p:cNvSpPr txBox="1"/>
              <p:nvPr/>
            </p:nvSpPr>
            <p:spPr>
              <a:xfrm>
                <a:off x="1326000" y="3760225"/>
                <a:ext cx="7785000" cy="1378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GB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kumimoji="0" lang="en-GB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𝜔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  <m:r>
                            <a:rPr kumimoji="0" lang="en-GB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∈</m:t>
                          </m:r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kumimoji="0" lang="en-GB" sz="32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Ω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</m:sub>
                        <m:sup/>
                        <m:e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nary>
                        <m:naryPr>
                          <m:chr m:val="∑"/>
                          <m:supHide m:val="on"/>
                          <m:ctrlPr>
                            <a:rPr kumimoji="0" lang="en-GB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𝜔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r>
                            <a:rPr kumimoji="0" lang="en-GB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∈</m:t>
                          </m:r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kumimoji="0" lang="en-GB" sz="32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Ω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</m:sub>
                        <m:sup/>
                        <m:e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func>
                            <m:func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320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sz="3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32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𝑃</m:t>
                                          </m:r>
                                        </m:e>
                                        <m:sub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𝑄</m:t>
                                          </m:r>
                                        </m:e>
                                        <m:sub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nary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E20076F-D17B-0BB3-29DD-2074C179AA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6000" y="3760225"/>
                <a:ext cx="7785000" cy="1378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F53A30B-168A-9CA5-C540-F5734DE01176}"/>
                  </a:ext>
                </a:extLst>
              </p:cNvPr>
              <p:cNvSpPr txBox="1"/>
              <p:nvPr/>
            </p:nvSpPr>
            <p:spPr>
              <a:xfrm>
                <a:off x="4161000" y="4959000"/>
                <a:ext cx="7965000" cy="13962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32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kumimoji="0" lang="en-GB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𝜔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r>
                            <a:rPr kumimoji="0" lang="en-GB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∈</m:t>
                          </m:r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kumimoji="0" lang="en-GB" sz="32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Ω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</m:sub>
                        <m:sup/>
                        <m:e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nary>
                        <m:naryPr>
                          <m:chr m:val="∑"/>
                          <m:supHide m:val="on"/>
                          <m:ctrlPr>
                            <a:rPr kumimoji="0" lang="en-GB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𝜔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  <m:r>
                            <a:rPr kumimoji="0" lang="en-GB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∈</m:t>
                          </m:r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kumimoji="0" lang="en-GB" sz="32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Ω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</m:sub>
                        <m:sup/>
                        <m:e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func>
                            <m:func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320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sz="3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32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𝑃</m:t>
                                          </m:r>
                                        </m:e>
                                        <m:sub>
                                          <m:r>
                                            <a:rPr lang="en-GB" sz="3200" b="0" i="1" smtClea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sz="3200" b="0" i="1" smtClea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𝑄</m:t>
                                          </m:r>
                                        </m:e>
                                        <m:sub>
                                          <m:r>
                                            <a:rPr lang="en-GB" sz="3200" b="0" i="1" smtClea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GB" sz="3200" i="1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sz="3200" i="1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sz="3200" b="0" i="1" smtClea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nary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F53A30B-168A-9CA5-C540-F5734DE011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1000" y="4959000"/>
                <a:ext cx="7965000" cy="139628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928F682-56B6-94F3-CA72-BCA48C73A4D1}"/>
                  </a:ext>
                </a:extLst>
              </p:cNvPr>
              <p:cNvSpPr txBox="1"/>
              <p:nvPr/>
            </p:nvSpPr>
            <p:spPr>
              <a:xfrm>
                <a:off x="5241000" y="3789000"/>
                <a:ext cx="4606230" cy="11988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kumimoji="0" lang="en-GB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kumimoji="0" lang="en-GB" sz="32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kumimoji="0" lang="en-GB" sz="3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kumimoji="0" lang="en-GB" sz="32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0" lang="en-GB" sz="32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kumimoji="0" lang="en-GB" sz="32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1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kumimoji="0" lang="en-GB" sz="32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kumimoji="0" lang="en-GB" sz="32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prstClr val="black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kumimoji="0" lang="en-GB" sz="32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prstClr val="black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kumimoji="0" lang="en-GB" sz="32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prstClr val="black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  <m:sSub>
                                    <m:sSubPr>
                                      <m:ctrlPr>
                                        <a:rPr kumimoji="0" lang="en-GB" sz="32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0" lang="en-GB" sz="32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kumimoji="0" lang="en-GB" sz="32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2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kumimoji="0" lang="en-GB" sz="32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kumimoji="0" lang="en-GB" sz="32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prstClr val="black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kumimoji="0" lang="en-GB" sz="32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prstClr val="black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kumimoji="0" lang="en-GB" sz="32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prstClr val="black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sSub>
                                    <m:sSubPr>
                                      <m:ctrlPr>
                                        <a:rPr kumimoji="0" lang="en-GB" sz="32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0" lang="en-GB" sz="32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𝑄</m:t>
                                      </m:r>
                                    </m:e>
                                    <m:sub>
                                      <m:r>
                                        <a:rPr kumimoji="0" lang="en-GB" sz="32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1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kumimoji="0" lang="en-GB" sz="32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kumimoji="0" lang="en-GB" sz="32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prstClr val="black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kumimoji="0" lang="en-GB" sz="32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prstClr val="black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kumimoji="0" lang="en-GB" sz="32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prstClr val="black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  <m:sSub>
                                    <m:sSubPr>
                                      <m:ctrlPr>
                                        <a:rPr kumimoji="0" lang="en-GB" sz="32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0" lang="en-GB" sz="32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𝑄</m:t>
                                      </m:r>
                                    </m:e>
                                    <m:sub>
                                      <m:r>
                                        <a:rPr kumimoji="0" lang="en-GB" sz="32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2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kumimoji="0" lang="en-GB" sz="3200" b="0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prstClr val="black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kumimoji="0" lang="en-GB" sz="32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prstClr val="black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kumimoji="0" lang="en-GB" sz="32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prstClr val="black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𝜔</m:t>
                                          </m:r>
                                        </m:e>
                                        <m:sub>
                                          <m:r>
                                            <a:rPr kumimoji="0" lang="en-GB" sz="3200" b="0" i="1" u="none" strike="noStrike" kern="1200" cap="none" spc="0" normalizeH="0" baseline="0" noProof="0" smtClean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prstClr val="black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928F682-56B6-94F3-CA72-BCA48C73A4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1000" y="3789000"/>
                <a:ext cx="4606230" cy="119885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9842FB2-CC68-C91A-F79F-B3496DA6596E}"/>
                  </a:ext>
                </a:extLst>
              </p:cNvPr>
              <p:cNvSpPr txBox="1"/>
              <p:nvPr/>
            </p:nvSpPr>
            <p:spPr>
              <a:xfrm>
                <a:off x="4791000" y="3159000"/>
                <a:ext cx="661500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b>
                        <m:sSubPr>
                          <m:ctrlPr>
                            <a:rPr kumimoji="0" lang="en-GB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GB" sz="32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kumimoji="0" lang="en-GB" sz="32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KL</m:t>
                          </m:r>
                        </m:sub>
                      </m:sSub>
                      <m:d>
                        <m:dPr>
                          <m:ctrlPr>
                            <a:rPr kumimoji="0" lang="en-GB" sz="32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𝑃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  <m:r>
                            <a:rPr kumimoji="0" lang="en-GB" sz="32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m:rPr>
                              <m:lit/>
                            </m:rPr>
                            <a:rPr kumimoji="0" lang="en-GB" sz="32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|</m:t>
                          </m:r>
                          <m:r>
                            <a:rPr kumimoji="0" lang="en-GB" sz="32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| </m:t>
                          </m:r>
                          <m:sSub>
                            <m:sSubPr>
                              <m:ctrlP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2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𝑄</m:t>
                              </m:r>
                            </m:e>
                            <m:sub>
                              <m:r>
                                <a:rPr kumimoji="0" lang="en-GB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kumimoji="0" lang="en-GB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32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KL</m:t>
                          </m:r>
                        </m:sub>
                      </m:sSub>
                      <m:d>
                        <m:dPr>
                          <m:ctrlP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GB" sz="32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lit/>
                            </m:rP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GB" sz="3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 </m:t>
                          </m:r>
                          <m:sSub>
                            <m:sSubPr>
                              <m:ctrlP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3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GB" sz="32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9842FB2-CC68-C91A-F79F-B3496DA659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1000" y="3159000"/>
                <a:ext cx="6615000" cy="58477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B9E69D2-88F2-915B-5E34-AA8F6D968F02}"/>
                  </a:ext>
                </a:extLst>
              </p:cNvPr>
              <p:cNvSpPr/>
              <p:nvPr/>
            </p:nvSpPr>
            <p:spPr>
              <a:xfrm>
                <a:off x="1416000" y="4014000"/>
                <a:ext cx="9360000" cy="1980000"/>
              </a:xfrm>
              <a:prstGeom prst="rect">
                <a:avLst/>
              </a:prstGeom>
              <a:solidFill>
                <a:srgbClr val="F1FAFF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GB" sz="3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GB" sz="3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𝑑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kumimoji="0" lang="en-GB" sz="36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KL</m:t>
                          </m:r>
                        </m:sub>
                      </m:sSub>
                      <m:d>
                        <m:dPr>
                          <m:ctrlPr>
                            <a:rPr kumimoji="0" lang="en-GB" sz="3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GB" sz="3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𝑃</m:t>
                          </m:r>
                          <m:r>
                            <a:rPr kumimoji="0" lang="en-GB" sz="3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m:rPr>
                              <m:lit/>
                            </m:rPr>
                            <a:rPr kumimoji="0" lang="en-GB" sz="3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|</m:t>
                          </m:r>
                          <m:r>
                            <a:rPr kumimoji="0" lang="en-GB" sz="3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| </m:t>
                          </m:r>
                          <m:r>
                            <a:rPr kumimoji="0" lang="en-GB" sz="3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𝑄</m:t>
                          </m:r>
                        </m:e>
                      </m:d>
                      <m:r>
                        <a:rPr kumimoji="0" lang="en-GB" sz="3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kumimoji="0" lang="en-GB" sz="3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0" lang="en-GB" sz="3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𝑖</m:t>
                          </m:r>
                          <m:r>
                            <a:rPr kumimoji="0" lang="en-GB" sz="3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sub>
                        <m:sup>
                          <m:r>
                            <a:rPr kumimoji="0" lang="en-GB" sz="3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kumimoji="0" lang="en-GB" sz="36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GB" sz="36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𝑑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kumimoji="0" lang="en-GB" sz="36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KL</m:t>
                              </m:r>
                            </m:sub>
                          </m:sSub>
                          <m:d>
                            <m:dPr>
                              <m:ctrlPr>
                                <a:rPr kumimoji="0" lang="en-GB" sz="36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kumimoji="0" lang="en-GB" sz="36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GB" sz="36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kumimoji="0" lang="en-GB" sz="36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kumimoji="0" lang="en-GB" sz="36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</m:t>
                              </m:r>
                              <m:r>
                                <m:rPr>
                                  <m:lit/>
                                </m:rPr>
                                <a:rPr kumimoji="0" lang="en-GB" sz="36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|</m:t>
                              </m:r>
                              <m:r>
                                <a:rPr kumimoji="0" lang="en-GB" sz="36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| </m:t>
                              </m:r>
                              <m:sSub>
                                <m:sSubPr>
                                  <m:ctrlPr>
                                    <a:rPr kumimoji="0" lang="en-GB" sz="36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GB" sz="36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kumimoji="0" lang="en-GB" sz="36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B9E69D2-88F2-915B-5E34-AA8F6D968F0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000" y="4014000"/>
                <a:ext cx="9360000" cy="19800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834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8" grpId="0"/>
      <p:bldP spid="8" grpId="1"/>
      <p:bldP spid="9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094FE0B-130E-0EA1-B294-4622F62A70D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10515600" cy="1325563"/>
              </a:xfrm>
            </p:spPr>
            <p:txBody>
              <a:bodyPr/>
              <a:lstStyle/>
              <a:p>
                <a:r>
                  <a:rPr lang="en-GB" dirty="0" err="1">
                    <a:solidFill>
                      <a:srgbClr val="FF0000"/>
                    </a:solidFill>
                  </a:rPr>
                  <a:t>Tensorisation</a:t>
                </a:r>
                <a:r>
                  <a:rPr lang="en-GB" dirty="0"/>
                  <a:t>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GB" dirty="0"/>
                  <a:t>-divergences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094FE0B-130E-0EA1-B294-4622F62A70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10515600" cy="1325563"/>
              </a:xfrm>
              <a:blipFill>
                <a:blip r:embed="rId2"/>
                <a:stretch>
                  <a:fillRect l="-3130" t="-461" b="-96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58A30159-1C4E-BBB4-4A37-3E47EC609811}"/>
                  </a:ext>
                </a:extLst>
              </p:cNvPr>
              <p:cNvSpPr/>
              <p:nvPr/>
            </p:nvSpPr>
            <p:spPr>
              <a:xfrm>
                <a:off x="1416000" y="1719000"/>
                <a:ext cx="9721120" cy="1305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14400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GB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lit/>
                            </m:r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 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n-GB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ty m:val="p"/>
                            </m:rPr>
                            <a:rPr lang="en-GB" sz="24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Ω</m:t>
                          </m:r>
                        </m:sub>
                        <m:sup/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  <m:r>
                            <a:rPr lang="en-GB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den>
                              </m:f>
                            </m:e>
                          </m:d>
                        </m:e>
                      </m:nary>
                      <m:r>
                        <a:rPr lang="en-GB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𝔼</m:t>
                          </m:r>
                        </m:e>
                        <m:sub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∼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58A30159-1C4E-BBB4-4A37-3E47EC6098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000" y="1719000"/>
                <a:ext cx="9721120" cy="13050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7C19EC9E-C924-4E35-55B1-58CB005C3537}"/>
                  </a:ext>
                </a:extLst>
              </p:cNvPr>
              <p:cNvSpPr/>
              <p:nvPr/>
            </p:nvSpPr>
            <p:spPr>
              <a:xfrm>
                <a:off x="1056000" y="1494000"/>
                <a:ext cx="2565000" cy="540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GB" sz="2800" dirty="0">
                    <a:solidFill>
                      <a:schemeClr val="bg1"/>
                    </a:solidFill>
                  </a:rPr>
                  <a:t>-</a:t>
                </a:r>
                <a:r>
                  <a:rPr lang="en-GB" sz="2800" b="1" dirty="0">
                    <a:solidFill>
                      <a:schemeClr val="bg1"/>
                    </a:solidFill>
                  </a:rPr>
                  <a:t>divergence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7C19EC9E-C924-4E35-55B1-58CB005C35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000" y="1494000"/>
                <a:ext cx="2565000" cy="540000"/>
              </a:xfrm>
              <a:prstGeom prst="rect">
                <a:avLst/>
              </a:prstGeom>
              <a:blipFill>
                <a:blip r:embed="rId4"/>
                <a:stretch>
                  <a:fillRect t="-8696" b="-26087"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2DCD5B79-F6B1-BA8A-B127-FAC12BFF43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/>
              <a:lstStyle/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r>
                  <a:rPr lang="en-GB" b="0" dirty="0"/>
                  <a:t>Total variation distance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TV</m:t>
                        </m:r>
                      </m:sub>
                    </m:sSub>
                  </m:oMath>
                </a14:m>
                <a:r>
                  <a:rPr lang="en-GB" b="0" dirty="0"/>
                  <a:t>: 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/2</m:t>
                    </m:r>
                  </m:oMath>
                </a14:m>
                <a:endParaRPr lang="en-GB" dirty="0"/>
              </a:p>
              <a:p>
                <a:r>
                  <a:rPr lang="en-GB" dirty="0"/>
                  <a:t>KL divergence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KL</m:t>
                        </m:r>
                      </m:sub>
                    </m:sSub>
                  </m:oMath>
                </a14:m>
                <a:r>
                  <a:rPr lang="en-GB" dirty="0"/>
                  <a:t>: 	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endParaRPr lang="en-GB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/>
                  <a:t> divergence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𝜒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sub>
                    </m:sSub>
                  </m:oMath>
                </a14:m>
                <a:r>
                  <a:rPr lang="en-GB" dirty="0"/>
                  <a:t>:	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dirty="0"/>
              </a:p>
              <a:p>
                <a:r>
                  <a:rPr lang="en-GB" dirty="0"/>
                  <a:t>Hellinger</a:t>
                </a:r>
                <a:r>
                  <a:rPr lang="en-GB" baseline="30000" dirty="0"/>
                  <a:t>2</a:t>
                </a:r>
                <a:r>
                  <a:rPr lang="en-GB" dirty="0"/>
                  <a:t> distance</a:t>
                </a:r>
                <a:r>
                  <a:rPr lang="en-GB" b="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p>
                            <m:r>
                              <a:rPr lang="en-GB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sub>
                    </m:sSub>
                  </m:oMath>
                </a14:m>
                <a:r>
                  <a:rPr lang="en-GB" dirty="0"/>
                  <a:t>: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ad>
                              <m:radPr>
                                <m:degHide m:val="on"/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2DCD5B79-F6B1-BA8A-B127-FAC12BFF43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5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20B1104-B86D-AF5C-7444-CE784993B2AC}"/>
              </a:ext>
            </a:extLst>
          </p:cNvPr>
          <p:cNvSpPr/>
          <p:nvPr/>
        </p:nvSpPr>
        <p:spPr>
          <a:xfrm>
            <a:off x="9241536" y="4962445"/>
            <a:ext cx="2389464" cy="4650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dirty="0" err="1">
                <a:solidFill>
                  <a:prstClr val="black"/>
                </a:solidFill>
                <a:latin typeface="Cambria" panose="02040503050406030204"/>
              </a:rPr>
              <a:t>Tensorisable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/>
              <a:ea typeface="+mn-ea"/>
              <a:cs typeface="+mn-cs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732BB2B-A6CA-5E82-ED9B-8E67C11D6ACD}"/>
              </a:ext>
            </a:extLst>
          </p:cNvPr>
          <p:cNvSpPr/>
          <p:nvPr/>
        </p:nvSpPr>
        <p:spPr>
          <a:xfrm>
            <a:off x="9241536" y="3407286"/>
            <a:ext cx="2389464" cy="46507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mbria" panose="02040503050406030204"/>
              </a:rPr>
              <a:t>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/>
              <a:ea typeface="+mn-ea"/>
              <a:cs typeface="+mn-cs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7417366-9F62-734E-5ACA-EF5E25CFC92A}"/>
              </a:ext>
            </a:extLst>
          </p:cNvPr>
          <p:cNvSpPr/>
          <p:nvPr/>
        </p:nvSpPr>
        <p:spPr>
          <a:xfrm>
            <a:off x="9241536" y="4447001"/>
            <a:ext cx="2389464" cy="4650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dirty="0" err="1">
                <a:solidFill>
                  <a:prstClr val="black"/>
                </a:solidFill>
                <a:latin typeface="Cambria" panose="02040503050406030204"/>
              </a:rPr>
              <a:t>Tensorisable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/>
              <a:ea typeface="+mn-ea"/>
              <a:cs typeface="+mn-cs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371E587-F479-CFC6-0DF5-D0EECF249816}"/>
              </a:ext>
            </a:extLst>
          </p:cNvPr>
          <p:cNvSpPr/>
          <p:nvPr/>
        </p:nvSpPr>
        <p:spPr>
          <a:xfrm>
            <a:off x="9243060" y="3922730"/>
            <a:ext cx="2387940" cy="46507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dirty="0" err="1">
                <a:solidFill>
                  <a:prstClr val="black"/>
                </a:solidFill>
                <a:latin typeface="Cambria" panose="02040503050406030204"/>
              </a:rPr>
              <a:t>Tensorisable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59A0057-0369-20A3-2979-5D9C4F56E599}"/>
              </a:ext>
            </a:extLst>
          </p:cNvPr>
          <p:cNvGrpSpPr/>
          <p:nvPr/>
        </p:nvGrpSpPr>
        <p:grpSpPr>
          <a:xfrm>
            <a:off x="1596000" y="3339000"/>
            <a:ext cx="9360000" cy="1305000"/>
            <a:chOff x="1596000" y="3339000"/>
            <a:chExt cx="9360000" cy="1305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7E3F4893-C405-0C5A-297F-620F694E01E5}"/>
                    </a:ext>
                  </a:extLst>
                </p:cNvPr>
                <p:cNvSpPr/>
                <p:nvPr/>
              </p:nvSpPr>
              <p:spPr>
                <a:xfrm>
                  <a:off x="1596000" y="3339000"/>
                  <a:ext cx="9360000" cy="130500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sz="28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8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GB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  <m:d>
                          <m:dPr>
                            <m:ctrlPr>
                              <a:rPr lang="en-GB" sz="28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8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  <m:r>
                              <a:rPr lang="en-GB" sz="28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lit/>
                              </m:rPr>
                              <a:rPr lang="en-GB" sz="28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GB" sz="28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| </m:t>
                            </m:r>
                            <m:r>
                              <a:rPr lang="en-GB" sz="28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</m:d>
                        <m:r>
                          <a:rPr lang="en-GB" sz="28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sz="28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GB" sz="28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GB" sz="2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GB" sz="28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8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GB" sz="28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lit/>
                                  </m:rP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| </m:t>
                                </m:r>
                                <m:sSub>
                                  <m:sSubPr>
                                    <m:ctrlPr>
                                      <a:rPr lang="en-GB" sz="28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8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GB" sz="28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GB" sz="28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GB" sz="2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GB" sz="28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8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GB" sz="28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lit/>
                                  </m:rP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| </m:t>
                                </m:r>
                                <m:sSub>
                                  <m:sSubPr>
                                    <m:ctrlPr>
                                      <a:rPr lang="en-GB" sz="28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8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GB" sz="28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GB" sz="28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,…,</m:t>
                            </m:r>
                            <m:sSub>
                              <m:sSubPr>
                                <m:ctrlP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GB" sz="2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GB" sz="28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8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GB" sz="28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lit/>
                                  </m:rP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a:rPr lang="en-GB" sz="28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| </m:t>
                                </m:r>
                                <m:sSub>
                                  <m:sSubPr>
                                    <m:ctrlPr>
                                      <a:rPr lang="en-GB" sz="28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28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GB" sz="2800" b="0" i="1" smtClea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oMath>
                    </m:oMathPara>
                  </a14:m>
                  <a:endParaRPr lang="en-GB" sz="2000" dirty="0"/>
                </a:p>
              </p:txBody>
            </p:sp>
          </mc:Choice>
          <mc:Fallback xmlns=""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7E3F4893-C405-0C5A-297F-620F694E01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6000" y="3339000"/>
                  <a:ext cx="9360000" cy="130500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97F0D56-5C05-7691-7AD6-F7848734A754}"/>
                </a:ext>
              </a:extLst>
            </p:cNvPr>
            <p:cNvSpPr/>
            <p:nvPr/>
          </p:nvSpPr>
          <p:spPr>
            <a:xfrm>
              <a:off x="4296000" y="3744000"/>
              <a:ext cx="1800000" cy="540000"/>
            </a:xfrm>
            <a:prstGeom prst="rect">
              <a:avLst/>
            </a:prstGeom>
            <a:solidFill>
              <a:srgbClr val="FFFF00">
                <a:alpha val="25098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E0CF6EC-30DA-F57A-8411-F5893A8900A9}"/>
                </a:ext>
              </a:extLst>
            </p:cNvPr>
            <p:cNvSpPr/>
            <p:nvPr/>
          </p:nvSpPr>
          <p:spPr>
            <a:xfrm>
              <a:off x="6231000" y="3744000"/>
              <a:ext cx="1800000" cy="540000"/>
            </a:xfrm>
            <a:prstGeom prst="rect">
              <a:avLst/>
            </a:prstGeom>
            <a:solidFill>
              <a:srgbClr val="FFFF00">
                <a:alpha val="25098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413702D-E52B-A268-7BBE-D6F5BD694706}"/>
                </a:ext>
              </a:extLst>
            </p:cNvPr>
            <p:cNvSpPr/>
            <p:nvPr/>
          </p:nvSpPr>
          <p:spPr>
            <a:xfrm>
              <a:off x="8571000" y="3744000"/>
              <a:ext cx="1800000" cy="540000"/>
            </a:xfrm>
            <a:prstGeom prst="rect">
              <a:avLst/>
            </a:prstGeom>
            <a:solidFill>
              <a:srgbClr val="FFFF00">
                <a:alpha val="25098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09814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BA6D6-24D6-FD45-153A-DEDC3E95E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TV distance cannot be </a:t>
            </a:r>
            <a:r>
              <a:rPr lang="en-GB" dirty="0" err="1"/>
              <a:t>tensorised</a:t>
            </a:r>
            <a:r>
              <a:rPr lang="en-GB" dirty="0"/>
              <a:t>!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9974F2A8-5E77-F429-ADE0-93E4F53A6071}"/>
                  </a:ext>
                </a:extLst>
              </p:cNvPr>
              <p:cNvSpPr/>
              <p:nvPr/>
            </p:nvSpPr>
            <p:spPr>
              <a:xfrm>
                <a:off x="1416000" y="1719000"/>
                <a:ext cx="9721120" cy="1485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216000" rtlCol="0" anchor="b"/>
              <a:lstStyle/>
              <a:p>
                <a:r>
                  <a:rPr lang="en-GB" sz="2800" dirty="0">
                    <a:solidFill>
                      <a:schemeClr val="tx1"/>
                    </a:solidFill>
                  </a:rPr>
                  <a:t>It is </a:t>
                </a:r>
                <a14:m>
                  <m:oMath xmlns:m="http://schemas.openxmlformats.org/officeDocument/2006/math">
                    <m:r>
                      <a:rPr lang="en-GB" sz="28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#</m:t>
                    </m:r>
                    <m:r>
                      <a:rPr lang="en-GB" sz="28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𝐏</m:t>
                    </m:r>
                  </m:oMath>
                </a14:m>
                <a:r>
                  <a:rPr lang="en-GB" sz="2800" dirty="0">
                    <a:solidFill>
                      <a:srgbClr val="FF0000"/>
                    </a:solidFill>
                  </a:rPr>
                  <a:t>-hard</a:t>
                </a:r>
                <a:r>
                  <a:rPr lang="en-GB" sz="2800" dirty="0">
                    <a:solidFill>
                      <a:schemeClr val="tx1"/>
                    </a:solidFill>
                  </a:rPr>
                  <a:t> to compute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TV</m:t>
                        </m:r>
                      </m:sub>
                    </m:sSub>
                    <m:d>
                      <m:d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between two length-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:r>
                  <a:rPr lang="en-GB" sz="2800" dirty="0">
                    <a:solidFill>
                      <a:srgbClr val="FF0000"/>
                    </a:solidFill>
                  </a:rPr>
                  <a:t>product distributions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, even over Boolean domain.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9974F2A8-5E77-F429-ADE0-93E4F53A60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000" y="1719000"/>
                <a:ext cx="9721120" cy="1485000"/>
              </a:xfrm>
              <a:prstGeom prst="rect">
                <a:avLst/>
              </a:prstGeom>
              <a:blipFill>
                <a:blip r:embed="rId2"/>
                <a:stretch>
                  <a:fillRect l="-688"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BF9A9399-1CAC-0713-6CFF-4070E77684BB}"/>
              </a:ext>
            </a:extLst>
          </p:cNvPr>
          <p:cNvSpPr/>
          <p:nvPr/>
        </p:nvSpPr>
        <p:spPr>
          <a:xfrm>
            <a:off x="1056000" y="1494000"/>
            <a:ext cx="2205000" cy="54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</a:rPr>
              <a:t>Theorem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EB0403-80A6-D681-2983-80E667A7AD3A}"/>
              </a:ext>
            </a:extLst>
          </p:cNvPr>
          <p:cNvSpPr txBox="1"/>
          <p:nvPr/>
        </p:nvSpPr>
        <p:spPr>
          <a:xfrm>
            <a:off x="4116000" y="1719000"/>
            <a:ext cx="7110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dirty="0">
                <a:solidFill>
                  <a:srgbClr val="9C85C0">
                    <a:lumMod val="50000"/>
                  </a:srgbClr>
                </a:solidFill>
              </a:rPr>
              <a:t>[Bhattacharyya-Gayen-Meel-Myrisiotis-Pavan-Vinodchandran’22]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F5732E-80B2-1761-57D7-918F2369C9A3}"/>
              </a:ext>
            </a:extLst>
          </p:cNvPr>
          <p:cNvSpPr txBox="1"/>
          <p:nvPr/>
        </p:nvSpPr>
        <p:spPr>
          <a:xfrm>
            <a:off x="3486000" y="3339000"/>
            <a:ext cx="657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Can we efficiently approximate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0FD8867-5DD4-0360-58FE-AC39DAB4B4C3}"/>
                  </a:ext>
                </a:extLst>
              </p:cNvPr>
              <p:cNvSpPr txBox="1"/>
              <p:nvPr/>
            </p:nvSpPr>
            <p:spPr>
              <a:xfrm>
                <a:off x="3621000" y="4492220"/>
                <a:ext cx="4860000" cy="8511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4800" b="0" i="0" smtClean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  <m:r>
                        <a:rPr lang="en-GB" sz="4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GB" sz="4800" b="0" i="1" smtClean="0">
                          <a:latin typeface="Cambria Math" panose="02040503050406030204" pitchFamily="18" charset="0"/>
                        </a:rPr>
                        <m:t>≤</m:t>
                      </m:r>
                      <m:acc>
                        <m:accPr>
                          <m:chr m:val="̂"/>
                          <m:ctrlPr>
                            <a:rPr lang="en-GB" sz="48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sz="48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</m:acc>
                      <m:r>
                        <a:rPr lang="en-GB" sz="4800" b="0" i="1" smtClean="0"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4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480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  <m:r>
                        <a:rPr lang="en-GB" sz="4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0FD8867-5DD4-0360-58FE-AC39DAB4B4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1000" y="4492220"/>
                <a:ext cx="4860000" cy="85119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Left Brace 9">
            <a:extLst>
              <a:ext uri="{FF2B5EF4-FFF2-40B4-BE49-F238E27FC236}">
                <a16:creationId xmlns:a16="http://schemas.microsoft.com/office/drawing/2014/main" id="{747C08CB-3F64-2BCA-9807-37E74C730433}"/>
              </a:ext>
            </a:extLst>
          </p:cNvPr>
          <p:cNvSpPr/>
          <p:nvPr/>
        </p:nvSpPr>
        <p:spPr>
          <a:xfrm rot="5400000">
            <a:off x="6366014" y="3052206"/>
            <a:ext cx="270004" cy="2880032"/>
          </a:xfrm>
          <a:prstGeom prst="leftBrace">
            <a:avLst>
              <a:gd name="adj1" fmla="val 62761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0DF907-ED29-4D17-B69E-F89B531AFF9E}"/>
              </a:ext>
            </a:extLst>
          </p:cNvPr>
          <p:cNvSpPr txBox="1"/>
          <p:nvPr/>
        </p:nvSpPr>
        <p:spPr>
          <a:xfrm>
            <a:off x="5241000" y="3879000"/>
            <a:ext cx="24300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actual count</a:t>
            </a:r>
            <a:endParaRPr lang="en-GB" sz="2800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9A1A828-1E04-4166-FB38-04B8F9C75991}"/>
              </a:ext>
            </a:extLst>
          </p:cNvPr>
          <p:cNvCxnSpPr>
            <a:cxnSpLocks/>
          </p:cNvCxnSpPr>
          <p:nvPr/>
        </p:nvCxnSpPr>
        <p:spPr>
          <a:xfrm>
            <a:off x="6186000" y="5257220"/>
            <a:ext cx="0" cy="225004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7E42176-B29F-7F10-D3BB-C9F347020439}"/>
              </a:ext>
            </a:extLst>
          </p:cNvPr>
          <p:cNvSpPr txBox="1"/>
          <p:nvPr/>
        </p:nvSpPr>
        <p:spPr>
          <a:xfrm>
            <a:off x="4971000" y="5392220"/>
            <a:ext cx="24300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output</a:t>
            </a:r>
            <a:endParaRPr lang="en-GB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872908-1E1A-1366-B60C-50A859DA107D}"/>
              </a:ext>
            </a:extLst>
          </p:cNvPr>
          <p:cNvSpPr txBox="1"/>
          <p:nvPr/>
        </p:nvSpPr>
        <p:spPr>
          <a:xfrm>
            <a:off x="921000" y="3339000"/>
            <a:ext cx="333003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F</a:t>
            </a:r>
            <a:r>
              <a:rPr lang="en-GB" sz="2800" dirty="0"/>
              <a:t>ully</a:t>
            </a:r>
          </a:p>
          <a:p>
            <a:r>
              <a:rPr lang="en-GB" sz="2800" dirty="0">
                <a:solidFill>
                  <a:srgbClr val="FF0000"/>
                </a:solidFill>
              </a:rPr>
              <a:t>p</a:t>
            </a:r>
            <a:r>
              <a:rPr lang="en-GB" sz="2800" dirty="0"/>
              <a:t>olynomial-time </a:t>
            </a:r>
            <a:r>
              <a:rPr lang="en-GB" sz="2800" dirty="0">
                <a:solidFill>
                  <a:srgbClr val="FF0000"/>
                </a:solidFill>
              </a:rPr>
              <a:t>r</a:t>
            </a:r>
            <a:r>
              <a:rPr lang="en-GB" sz="2800" dirty="0"/>
              <a:t>andomised </a:t>
            </a:r>
            <a:r>
              <a:rPr lang="en-GB" sz="2800" dirty="0">
                <a:solidFill>
                  <a:srgbClr val="FF0000"/>
                </a:solidFill>
              </a:rPr>
              <a:t>a</a:t>
            </a:r>
            <a:r>
              <a:rPr lang="en-GB" sz="2800" dirty="0"/>
              <a:t>pproximation </a:t>
            </a:r>
            <a:r>
              <a:rPr lang="en-GB" sz="2800" dirty="0">
                <a:solidFill>
                  <a:srgbClr val="FF0000"/>
                </a:solidFill>
              </a:rPr>
              <a:t>s</a:t>
            </a:r>
            <a:r>
              <a:rPr lang="en-GB" sz="2800" dirty="0"/>
              <a:t>cheme</a:t>
            </a:r>
          </a:p>
          <a:p>
            <a:r>
              <a:rPr lang="en-GB" sz="2800" dirty="0"/>
              <a:t>(</a:t>
            </a:r>
            <a:r>
              <a:rPr lang="en-GB" sz="2800" dirty="0">
                <a:solidFill>
                  <a:srgbClr val="FF0000"/>
                </a:solidFill>
              </a:rPr>
              <a:t>FPRAS</a:t>
            </a:r>
            <a:r>
              <a:rPr lang="en-GB" sz="2800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73D0EE2-2942-BFBC-7427-2A1B2F13C9F3}"/>
                  </a:ext>
                </a:extLst>
              </p:cNvPr>
              <p:cNvSpPr txBox="1"/>
              <p:nvPr/>
            </p:nvSpPr>
            <p:spPr>
              <a:xfrm>
                <a:off x="7446000" y="5319000"/>
                <a:ext cx="41850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in time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poly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input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,1/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</m:oMath>
                </a14:m>
                <a:r>
                  <a:rPr lang="en-GB" sz="2800" dirty="0"/>
                  <a:t> with probability &gt; ¾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73D0EE2-2942-BFBC-7427-2A1B2F13C9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6000" y="5319000"/>
                <a:ext cx="4185000" cy="954107"/>
              </a:xfrm>
              <a:prstGeom prst="rect">
                <a:avLst/>
              </a:prstGeom>
              <a:blipFill>
                <a:blip r:embed="rId4"/>
                <a:stretch>
                  <a:fillRect t="-7051" b="-173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68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9CF380C-764D-C459-2A7E-B5FEFEBD3717}"/>
                  </a:ext>
                </a:extLst>
              </p:cNvPr>
              <p:cNvSpPr/>
              <p:nvPr/>
            </p:nvSpPr>
            <p:spPr>
              <a:xfrm>
                <a:off x="1416000" y="1719000"/>
                <a:ext cx="9721120" cy="189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4000" tIns="144000" rIns="144000" bIns="216000" rtlCol="0" anchor="b"/>
              <a:lstStyle/>
              <a:p>
                <a:r>
                  <a:rPr lang="en-GB" sz="2800" b="0" dirty="0">
                    <a:solidFill>
                      <a:schemeClr val="tx1"/>
                    </a:solidFill>
                  </a:rPr>
                  <a:t>There is an </a:t>
                </a:r>
                <a:r>
                  <a:rPr lang="en-GB" sz="2800" b="0" dirty="0">
                    <a:solidFill>
                      <a:srgbClr val="FF0000"/>
                    </a:solidFill>
                  </a:rPr>
                  <a:t>FPRAS</a:t>
                </a:r>
                <a:r>
                  <a:rPr lang="en-GB" sz="2800" b="0" dirty="0">
                    <a:solidFill>
                      <a:schemeClr val="tx1"/>
                    </a:solidFill>
                  </a:rPr>
                  <a:t>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TV</m:t>
                        </m:r>
                      </m:sub>
                    </m:sSub>
                    <m:d>
                      <m:d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between two length-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product distributions of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coordinates over a size-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domain. The running time is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  <m:sSup>
                          <m:sSupPr>
                            <m:ctrlPr>
                              <a:rPr lang="en-GB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GB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GB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GB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−2</m:t>
                            </m:r>
                          </m:sup>
                        </m:sSup>
                      </m:e>
                    </m:d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.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9CF380C-764D-C459-2A7E-B5FEFEBD37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000" y="1719000"/>
                <a:ext cx="9721120" cy="1890000"/>
              </a:xfrm>
              <a:prstGeom prst="rect">
                <a:avLst/>
              </a:prstGeom>
              <a:blipFill>
                <a:blip r:embed="rId2"/>
                <a:stretch>
                  <a:fillRect l="-688"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93040AB1-0E88-AFDF-18F2-64490B844BE9}"/>
              </a:ext>
            </a:extLst>
          </p:cNvPr>
          <p:cNvSpPr/>
          <p:nvPr/>
        </p:nvSpPr>
        <p:spPr>
          <a:xfrm>
            <a:off x="1056000" y="1494000"/>
            <a:ext cx="2205000" cy="54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</a:rPr>
              <a:t>Theorem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28B1A1-5D78-E71A-B6EE-977572192321}"/>
              </a:ext>
            </a:extLst>
          </p:cNvPr>
          <p:cNvSpPr txBox="1"/>
          <p:nvPr/>
        </p:nvSpPr>
        <p:spPr>
          <a:xfrm>
            <a:off x="9651000" y="1719000"/>
            <a:ext cx="1530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dirty="0">
                <a:solidFill>
                  <a:srgbClr val="9C85C0">
                    <a:lumMod val="50000"/>
                  </a:srgbClr>
                </a:solidFill>
              </a:rPr>
              <a:t>[This paper]</a:t>
            </a:r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FFBE815-828A-0FD0-236F-F075F983F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Our result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FFB3351-C81B-AA5B-F204-3899EE83B220}"/>
                  </a:ext>
                </a:extLst>
              </p:cNvPr>
              <p:cNvSpPr txBox="1"/>
              <p:nvPr/>
            </p:nvSpPr>
            <p:spPr>
              <a:xfrm>
                <a:off x="3621000" y="4492220"/>
                <a:ext cx="4860000" cy="8511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4800" b="0" i="0" smtClean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  <m:r>
                        <a:rPr lang="en-GB" sz="4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GB" sz="4800" b="0" i="1" smtClean="0">
                          <a:latin typeface="Cambria Math" panose="02040503050406030204" pitchFamily="18" charset="0"/>
                        </a:rPr>
                        <m:t>≤</m:t>
                      </m:r>
                      <m:acc>
                        <m:accPr>
                          <m:chr m:val="̂"/>
                          <m:ctrlPr>
                            <a:rPr lang="en-GB" sz="48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sz="48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</m:acc>
                      <m:r>
                        <a:rPr lang="en-GB" sz="4800" b="0" i="1" smtClean="0"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4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480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𝜀</m:t>
                          </m:r>
                        </m:sup>
                      </m:sSup>
                      <m:r>
                        <a:rPr lang="en-GB" sz="4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FFB3351-C81B-AA5B-F204-3899EE83B2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1000" y="4492220"/>
                <a:ext cx="4860000" cy="85119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Left Brace 8">
            <a:extLst>
              <a:ext uri="{FF2B5EF4-FFF2-40B4-BE49-F238E27FC236}">
                <a16:creationId xmlns:a16="http://schemas.microsoft.com/office/drawing/2014/main" id="{057C940F-A961-9CCE-C006-C7ECE87E63D7}"/>
              </a:ext>
            </a:extLst>
          </p:cNvPr>
          <p:cNvSpPr/>
          <p:nvPr/>
        </p:nvSpPr>
        <p:spPr>
          <a:xfrm rot="5400000">
            <a:off x="6366014" y="3052206"/>
            <a:ext cx="270004" cy="2880032"/>
          </a:xfrm>
          <a:prstGeom prst="leftBrace">
            <a:avLst>
              <a:gd name="adj1" fmla="val 62761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61E0B0-487A-0473-47D8-31584C01DD85}"/>
              </a:ext>
            </a:extLst>
          </p:cNvPr>
          <p:cNvSpPr txBox="1"/>
          <p:nvPr/>
        </p:nvSpPr>
        <p:spPr>
          <a:xfrm>
            <a:off x="5241000" y="3879000"/>
            <a:ext cx="24300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actual count</a:t>
            </a:r>
            <a:endParaRPr lang="en-GB" sz="2800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BD8657E-D5B5-8053-8C6E-84EB43C6D15D}"/>
              </a:ext>
            </a:extLst>
          </p:cNvPr>
          <p:cNvCxnSpPr>
            <a:cxnSpLocks/>
          </p:cNvCxnSpPr>
          <p:nvPr/>
        </p:nvCxnSpPr>
        <p:spPr>
          <a:xfrm>
            <a:off x="6186000" y="5257220"/>
            <a:ext cx="0" cy="225004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8B925A4-5D8F-B80A-58FD-4212803F8C29}"/>
              </a:ext>
            </a:extLst>
          </p:cNvPr>
          <p:cNvSpPr txBox="1"/>
          <p:nvPr/>
        </p:nvSpPr>
        <p:spPr>
          <a:xfrm>
            <a:off x="4971000" y="5392220"/>
            <a:ext cx="24300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output</a:t>
            </a:r>
            <a:endParaRPr lang="en-GB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67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18D28-AB3E-8284-C94A-6A07EF504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first attempt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738D43FA-758C-6CB9-0FEB-E4D552675100}"/>
                  </a:ext>
                </a:extLst>
              </p:cNvPr>
              <p:cNvSpPr/>
              <p:nvPr/>
            </p:nvSpPr>
            <p:spPr>
              <a:xfrm>
                <a:off x="1416000" y="1719000"/>
                <a:ext cx="9721120" cy="126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14400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GB" sz="2400" b="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TV</m:t>
                          </m:r>
                        </m:sub>
                      </m:sSub>
                      <m:d>
                        <m:d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lit/>
                            </m:r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 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  <m:r>
                        <a:rPr lang="en-GB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m:rPr>
                              <m:sty m:val="p"/>
                            </m:rPr>
                            <a:rPr lang="en-GB" sz="24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Ω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GB" sz="2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  <m:d>
                                    <m:dPr>
                                      <m:ctrlP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e>
                              </m:d>
                            </m:num>
                            <m:den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nary>
                      <m:r>
                        <a:rPr lang="en-GB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𝔼</m:t>
                          </m:r>
                        </m:e>
                        <m:sub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∼</m:t>
                          </m:r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begChr m:val="|"/>
                              <m:endChr m:val="|"/>
                              <m:ctrlP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  <m:d>
                                    <m:dPr>
                                      <m:ctrlPr>
                                        <a:rPr lang="en-GB" sz="2400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  <m:d>
                                    <m:dPr>
                                      <m:ctrlPr>
                                        <a:rPr lang="en-GB" sz="2400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400" b="0" i="1" smtClea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den>
                              </m:f>
                              <m:r>
                                <a:rPr lang="en-GB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738D43FA-758C-6CB9-0FEB-E4D5526751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000" y="1719000"/>
                <a:ext cx="9721120" cy="12600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21ABFD13-6AEA-2C9F-DA86-7BE5827C4CC0}"/>
              </a:ext>
            </a:extLst>
          </p:cNvPr>
          <p:cNvSpPr/>
          <p:nvPr/>
        </p:nvSpPr>
        <p:spPr>
          <a:xfrm>
            <a:off x="1056000" y="1494000"/>
            <a:ext cx="2205000" cy="54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</a:rPr>
              <a:t>TV distance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7A042E-1502-C9A5-D936-1B1B0EA661D3}"/>
              </a:ext>
            </a:extLst>
          </p:cNvPr>
          <p:cNvSpPr txBox="1"/>
          <p:nvPr/>
        </p:nvSpPr>
        <p:spPr>
          <a:xfrm>
            <a:off x="6771000" y="504000"/>
            <a:ext cx="346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Let’s do Monte Carlo! 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945087F-54AE-F1C3-49AF-36D14FCC481E}"/>
              </a:ext>
            </a:extLst>
          </p:cNvPr>
          <p:cNvSpPr/>
          <p:nvPr/>
        </p:nvSpPr>
        <p:spPr>
          <a:xfrm>
            <a:off x="7266000" y="1494000"/>
            <a:ext cx="2745000" cy="171000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B582F15-6415-911E-2148-60E6E83FE4EE}"/>
                  </a:ext>
                </a:extLst>
              </p:cNvPr>
              <p:cNvSpPr/>
              <p:nvPr/>
            </p:nvSpPr>
            <p:spPr>
              <a:xfrm>
                <a:off x="1416000" y="3519000"/>
                <a:ext cx="9721120" cy="243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144000" rtlCol="0" anchor="ctr"/>
              <a:lstStyle/>
              <a:p>
                <a:pPr lvl="0">
                  <a:lnSpc>
                    <a:spcPct val="90000"/>
                  </a:lnSpc>
                  <a:spcBef>
                    <a:spcPts val="1000"/>
                  </a:spcBef>
                </a:pPr>
                <a:r>
                  <a:rPr lang="en-GB" sz="2400" dirty="0">
                    <a:solidFill>
                      <a:prstClr val="black"/>
                    </a:solidFill>
                  </a:rPr>
                  <a:t>Let </a:t>
                </a:r>
                <a14:m>
                  <m:oMath xmlns:m="http://schemas.openxmlformats.org/officeDocument/2006/math">
                    <m:r>
                      <a:rPr lang="en-GB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GB" sz="2400" dirty="0">
                    <a:solidFill>
                      <a:prstClr val="black"/>
                    </a:solidFill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GB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>
                    <a:solidFill>
                      <a:srgbClr val="0070C0"/>
                    </a:solidFill>
                  </a:rPr>
                  <a:t> </a:t>
                </a:r>
                <a:r>
                  <a:rPr lang="en-GB" sz="2400" dirty="0">
                    <a:solidFill>
                      <a:prstClr val="black"/>
                    </a:solidFill>
                  </a:rPr>
                  <a:t>be the expectation and variance of the estimator. The sample average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GB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</m:acc>
                  </m:oMath>
                </a14:m>
                <a:r>
                  <a:rPr lang="en-GB" sz="2400" dirty="0">
                    <a:solidFill>
                      <a:prstClr val="black"/>
                    </a:solidFill>
                  </a:rPr>
                  <a:t> satisfies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GB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GB" sz="24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GB" sz="24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GB" sz="24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acc>
                                <m:r>
                                  <a:rPr lang="en-GB" sz="24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GB" sz="24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𝜇</m:t>
                                </m:r>
                              </m:e>
                            </m:d>
                            <m:r>
                              <a:rPr lang="en-GB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≥</m:t>
                            </m:r>
                            <m:r>
                              <a:rPr lang="en-GB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𝜀𝜇</m:t>
                            </m:r>
                          </m:e>
                        </m:d>
                        <m:r>
                          <a:rPr lang="en-GB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≤1/4</m:t>
                        </m:r>
                      </m:e>
                    </m:func>
                  </m:oMath>
                </a14:m>
                <a:r>
                  <a:rPr lang="en-GB" sz="2400" dirty="0">
                    <a:solidFill>
                      <a:prstClr val="black"/>
                    </a:solidFill>
                  </a:rPr>
                  <a:t>, providing the number of samples is at least</a:t>
                </a:r>
              </a:p>
              <a:p>
                <a:pPr lvl="0">
                  <a:lnSpc>
                    <a:spcPct val="90000"/>
                  </a:lnSpc>
                  <a:spcBef>
                    <a:spcPts val="1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sSup>
                            <m:sSupPr>
                              <m:ctrlP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p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GB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n-GB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GB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p>
                              <m:r>
                                <a:rPr lang="en-GB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GB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GB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B582F15-6415-911E-2148-60E6E83FE4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000" y="3519000"/>
                <a:ext cx="9721120" cy="2430000"/>
              </a:xfrm>
              <a:prstGeom prst="rect">
                <a:avLst/>
              </a:prstGeom>
              <a:blipFill>
                <a:blip r:embed="rId3"/>
                <a:stretch>
                  <a:fillRect l="-876"/>
                </a:stretch>
              </a:blip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BB071539-18D2-D021-8853-711F6C61B1C5}"/>
              </a:ext>
            </a:extLst>
          </p:cNvPr>
          <p:cNvSpPr/>
          <p:nvPr/>
        </p:nvSpPr>
        <p:spPr>
          <a:xfrm>
            <a:off x="1056000" y="3249000"/>
            <a:ext cx="5175000" cy="54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/>
              <a:t>Unbiased estimator theorem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96870B-D63D-68C7-706E-3F1F3817C287}"/>
              </a:ext>
            </a:extLst>
          </p:cNvPr>
          <p:cNvSpPr txBox="1"/>
          <p:nvPr/>
        </p:nvSpPr>
        <p:spPr>
          <a:xfrm>
            <a:off x="5916000" y="909000"/>
            <a:ext cx="540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But it can be </a:t>
            </a:r>
            <a:r>
              <a:rPr lang="en-GB" sz="2800" dirty="0">
                <a:solidFill>
                  <a:srgbClr val="FF0000"/>
                </a:solidFill>
              </a:rPr>
              <a:t>exponentially small</a:t>
            </a: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307841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animBg="1"/>
      <p:bldP spid="14" grpId="0" animBg="1"/>
      <p:bldP spid="15" grpId="0" animBg="1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1270</TotalTime>
  <Words>1487</Words>
  <Application>Microsoft Office PowerPoint</Application>
  <PresentationFormat>Widescreen</PresentationFormat>
  <Paragraphs>552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Inter</vt:lpstr>
      <vt:lpstr>Aptos</vt:lpstr>
      <vt:lpstr>Arial</vt:lpstr>
      <vt:lpstr>Brush Script MT</vt:lpstr>
      <vt:lpstr>Calibri</vt:lpstr>
      <vt:lpstr>Cambria</vt:lpstr>
      <vt:lpstr>Cambria Math</vt:lpstr>
      <vt:lpstr>Office Theme</vt:lpstr>
      <vt:lpstr>Approximating total variation distance between  product distributions</vt:lpstr>
      <vt:lpstr>Total variation distance</vt:lpstr>
      <vt:lpstr>f-divergences</vt:lpstr>
      <vt:lpstr>A simple distribution…</vt:lpstr>
      <vt:lpstr>Tensorisation of KL-divergence</vt:lpstr>
      <vt:lpstr>Tensorisation of f-divergences</vt:lpstr>
      <vt:lpstr>TV distance cannot be tensorised! </vt:lpstr>
      <vt:lpstr>Our result</vt:lpstr>
      <vt:lpstr>The first attempt</vt:lpstr>
      <vt:lpstr>Coupling</vt:lpstr>
      <vt:lpstr>Coupling</vt:lpstr>
      <vt:lpstr>Coupling</vt:lpstr>
      <vt:lpstr>Coupling</vt:lpstr>
      <vt:lpstr>Optimal coupling ≠ greedy coupling</vt:lpstr>
      <vt:lpstr>Optimal coupling ≈ greedy coupling</vt:lpstr>
      <vt:lpstr>The estimator</vt:lpstr>
      <vt:lpstr>Low variance</vt:lpstr>
      <vt:lpstr>Low variance (boring page…)</vt:lpstr>
      <vt:lpstr>More progress upon this work…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Jiaheng Wang</dc:creator>
  <cp:lastModifiedBy>Jiaheng Wang</cp:lastModifiedBy>
  <cp:revision>129</cp:revision>
  <dcterms:created xsi:type="dcterms:W3CDTF">2024-02-13T14:20:29Z</dcterms:created>
  <dcterms:modified xsi:type="dcterms:W3CDTF">2026-04-08T07:30:00Z</dcterms:modified>
</cp:coreProperties>
</file>